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59"/>
  </p:notesMasterIdLst>
  <p:sldIdLst>
    <p:sldId id="280" r:id="rId3"/>
    <p:sldId id="293" r:id="rId4"/>
    <p:sldId id="282" r:id="rId5"/>
    <p:sldId id="260" r:id="rId6"/>
    <p:sldId id="261" r:id="rId7"/>
    <p:sldId id="299" r:id="rId8"/>
    <p:sldId id="298" r:id="rId9"/>
    <p:sldId id="300" r:id="rId10"/>
    <p:sldId id="284" r:id="rId11"/>
    <p:sldId id="301" r:id="rId12"/>
    <p:sldId id="265" r:id="rId13"/>
    <p:sldId id="302" r:id="rId14"/>
    <p:sldId id="305" r:id="rId15"/>
    <p:sldId id="313" r:id="rId16"/>
    <p:sldId id="337" r:id="rId17"/>
    <p:sldId id="338" r:id="rId18"/>
    <p:sldId id="339" r:id="rId19"/>
    <p:sldId id="340" r:id="rId20"/>
    <p:sldId id="344" r:id="rId21"/>
    <p:sldId id="308" r:id="rId22"/>
    <p:sldId id="264" r:id="rId23"/>
    <p:sldId id="309" r:id="rId24"/>
    <p:sldId id="310" r:id="rId25"/>
    <p:sldId id="306" r:id="rId26"/>
    <p:sldId id="311" r:id="rId27"/>
    <p:sldId id="312"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04" r:id="rId46"/>
    <p:sldId id="331" r:id="rId47"/>
    <p:sldId id="332" r:id="rId48"/>
    <p:sldId id="343" r:id="rId49"/>
    <p:sldId id="335" r:id="rId50"/>
    <p:sldId id="336" r:id="rId51"/>
    <p:sldId id="334" r:id="rId52"/>
    <p:sldId id="346" r:id="rId53"/>
    <p:sldId id="345" r:id="rId54"/>
    <p:sldId id="342" r:id="rId55"/>
    <p:sldId id="347" r:id="rId56"/>
    <p:sldId id="348" r:id="rId57"/>
    <p:sldId id="349" r:id="rId5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43"/>
    <p:restoredTop sz="93603"/>
  </p:normalViewPr>
  <p:slideViewPr>
    <p:cSldViewPr snapToGrid="0" snapToObjects="1">
      <p:cViewPr varScale="1">
        <p:scale>
          <a:sx n="80" d="100"/>
          <a:sy n="80" d="100"/>
        </p:scale>
        <p:origin x="33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9E48F-FB83-4413-A27B-60E6B7DFCC3F}" type="datetimeFigureOut">
              <a:rPr lang="zh-CN" altLang="en-US" smtClean="0"/>
              <a:t>2020/7/27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35DCA-F7DA-4348-A7B2-EBF7E58CC170}" type="slidenum">
              <a:rPr lang="zh-CN" altLang="en-US" smtClean="0"/>
              <a:t>‹#›</a:t>
            </a:fld>
            <a:endParaRPr lang="zh-CN" altLang="en-US"/>
          </a:p>
        </p:txBody>
      </p:sp>
    </p:spTree>
    <p:extLst>
      <p:ext uri="{BB962C8B-B14F-4D97-AF65-F5344CB8AC3E}">
        <p14:creationId xmlns:p14="http://schemas.microsoft.com/office/powerpoint/2010/main" val="952487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a:t>
            </a:fld>
            <a:endParaRPr lang="zh-CN" altLang="en-US"/>
          </a:p>
        </p:txBody>
      </p:sp>
    </p:spTree>
    <p:extLst>
      <p:ext uri="{BB962C8B-B14F-4D97-AF65-F5344CB8AC3E}">
        <p14:creationId xmlns:p14="http://schemas.microsoft.com/office/powerpoint/2010/main" val="1220653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10</a:t>
            </a:fld>
            <a:endParaRPr lang="zh-CN" altLang="en-US"/>
          </a:p>
        </p:txBody>
      </p:sp>
    </p:spTree>
    <p:extLst>
      <p:ext uri="{BB962C8B-B14F-4D97-AF65-F5344CB8AC3E}">
        <p14:creationId xmlns:p14="http://schemas.microsoft.com/office/powerpoint/2010/main" val="255055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11</a:t>
            </a:fld>
            <a:endParaRPr lang="zh-CN" altLang="en-US"/>
          </a:p>
        </p:txBody>
      </p:sp>
    </p:spTree>
    <p:extLst>
      <p:ext uri="{BB962C8B-B14F-4D97-AF65-F5344CB8AC3E}">
        <p14:creationId xmlns:p14="http://schemas.microsoft.com/office/powerpoint/2010/main" val="331929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12</a:t>
            </a:fld>
            <a:endParaRPr lang="zh-CN" altLang="en-US"/>
          </a:p>
        </p:txBody>
      </p:sp>
    </p:spTree>
    <p:extLst>
      <p:ext uri="{BB962C8B-B14F-4D97-AF65-F5344CB8AC3E}">
        <p14:creationId xmlns:p14="http://schemas.microsoft.com/office/powerpoint/2010/main" val="3158599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13</a:t>
            </a:fld>
            <a:endParaRPr lang="zh-CN" altLang="en-US"/>
          </a:p>
        </p:txBody>
      </p:sp>
    </p:spTree>
    <p:extLst>
      <p:ext uri="{BB962C8B-B14F-4D97-AF65-F5344CB8AC3E}">
        <p14:creationId xmlns:p14="http://schemas.microsoft.com/office/powerpoint/2010/main" val="4208288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14</a:t>
            </a:fld>
            <a:endParaRPr lang="zh-CN" altLang="en-US"/>
          </a:p>
        </p:txBody>
      </p:sp>
    </p:spTree>
    <p:extLst>
      <p:ext uri="{BB962C8B-B14F-4D97-AF65-F5344CB8AC3E}">
        <p14:creationId xmlns:p14="http://schemas.microsoft.com/office/powerpoint/2010/main" val="3474199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15</a:t>
            </a:fld>
            <a:endParaRPr lang="zh-CN" altLang="en-US"/>
          </a:p>
        </p:txBody>
      </p:sp>
    </p:spTree>
    <p:extLst>
      <p:ext uri="{BB962C8B-B14F-4D97-AF65-F5344CB8AC3E}">
        <p14:creationId xmlns:p14="http://schemas.microsoft.com/office/powerpoint/2010/main" val="202666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16</a:t>
            </a:fld>
            <a:endParaRPr lang="zh-CN" altLang="en-US"/>
          </a:p>
        </p:txBody>
      </p:sp>
    </p:spTree>
    <p:extLst>
      <p:ext uri="{BB962C8B-B14F-4D97-AF65-F5344CB8AC3E}">
        <p14:creationId xmlns:p14="http://schemas.microsoft.com/office/powerpoint/2010/main" val="663393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17</a:t>
            </a:fld>
            <a:endParaRPr lang="zh-CN" altLang="en-US"/>
          </a:p>
        </p:txBody>
      </p:sp>
    </p:spTree>
    <p:extLst>
      <p:ext uri="{BB962C8B-B14F-4D97-AF65-F5344CB8AC3E}">
        <p14:creationId xmlns:p14="http://schemas.microsoft.com/office/powerpoint/2010/main" val="1148330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18</a:t>
            </a:fld>
            <a:endParaRPr lang="zh-CN" altLang="en-US"/>
          </a:p>
        </p:txBody>
      </p:sp>
    </p:spTree>
    <p:extLst>
      <p:ext uri="{BB962C8B-B14F-4D97-AF65-F5344CB8AC3E}">
        <p14:creationId xmlns:p14="http://schemas.microsoft.com/office/powerpoint/2010/main" val="174719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19</a:t>
            </a:fld>
            <a:endParaRPr lang="zh-CN" altLang="en-US"/>
          </a:p>
        </p:txBody>
      </p:sp>
    </p:spTree>
    <p:extLst>
      <p:ext uri="{BB962C8B-B14F-4D97-AF65-F5344CB8AC3E}">
        <p14:creationId xmlns:p14="http://schemas.microsoft.com/office/powerpoint/2010/main" val="622820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a:t>
            </a:fld>
            <a:endParaRPr lang="zh-CN" altLang="en-US"/>
          </a:p>
        </p:txBody>
      </p:sp>
    </p:spTree>
    <p:extLst>
      <p:ext uri="{BB962C8B-B14F-4D97-AF65-F5344CB8AC3E}">
        <p14:creationId xmlns:p14="http://schemas.microsoft.com/office/powerpoint/2010/main" val="204089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20</a:t>
            </a:fld>
            <a:endParaRPr lang="zh-CN" altLang="en-US"/>
          </a:p>
        </p:txBody>
      </p:sp>
    </p:spTree>
    <p:extLst>
      <p:ext uri="{BB962C8B-B14F-4D97-AF65-F5344CB8AC3E}">
        <p14:creationId xmlns:p14="http://schemas.microsoft.com/office/powerpoint/2010/main" val="330549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21</a:t>
            </a:fld>
            <a:endParaRPr lang="zh-CN" altLang="en-US"/>
          </a:p>
        </p:txBody>
      </p:sp>
    </p:spTree>
    <p:extLst>
      <p:ext uri="{BB962C8B-B14F-4D97-AF65-F5344CB8AC3E}">
        <p14:creationId xmlns:p14="http://schemas.microsoft.com/office/powerpoint/2010/main" val="161446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22</a:t>
            </a:fld>
            <a:endParaRPr lang="zh-CN" altLang="en-US"/>
          </a:p>
        </p:txBody>
      </p:sp>
    </p:spTree>
    <p:extLst>
      <p:ext uri="{BB962C8B-B14F-4D97-AF65-F5344CB8AC3E}">
        <p14:creationId xmlns:p14="http://schemas.microsoft.com/office/powerpoint/2010/main" val="715148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23</a:t>
            </a:fld>
            <a:endParaRPr lang="zh-CN" altLang="en-US"/>
          </a:p>
        </p:txBody>
      </p:sp>
    </p:spTree>
    <p:extLst>
      <p:ext uri="{BB962C8B-B14F-4D97-AF65-F5344CB8AC3E}">
        <p14:creationId xmlns:p14="http://schemas.microsoft.com/office/powerpoint/2010/main" val="398879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24</a:t>
            </a:fld>
            <a:endParaRPr lang="zh-CN" altLang="en-US"/>
          </a:p>
        </p:txBody>
      </p:sp>
    </p:spTree>
    <p:extLst>
      <p:ext uri="{BB962C8B-B14F-4D97-AF65-F5344CB8AC3E}">
        <p14:creationId xmlns:p14="http://schemas.microsoft.com/office/powerpoint/2010/main" val="3877293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25</a:t>
            </a:fld>
            <a:endParaRPr lang="zh-CN" altLang="en-US"/>
          </a:p>
        </p:txBody>
      </p:sp>
    </p:spTree>
    <p:extLst>
      <p:ext uri="{BB962C8B-B14F-4D97-AF65-F5344CB8AC3E}">
        <p14:creationId xmlns:p14="http://schemas.microsoft.com/office/powerpoint/2010/main" val="2158753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26</a:t>
            </a:fld>
            <a:endParaRPr lang="zh-CN" altLang="en-US"/>
          </a:p>
        </p:txBody>
      </p:sp>
    </p:spTree>
    <p:extLst>
      <p:ext uri="{BB962C8B-B14F-4D97-AF65-F5344CB8AC3E}">
        <p14:creationId xmlns:p14="http://schemas.microsoft.com/office/powerpoint/2010/main" val="351707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27</a:t>
            </a:fld>
            <a:endParaRPr lang="zh-CN" altLang="en-US"/>
          </a:p>
        </p:txBody>
      </p:sp>
    </p:spTree>
    <p:extLst>
      <p:ext uri="{BB962C8B-B14F-4D97-AF65-F5344CB8AC3E}">
        <p14:creationId xmlns:p14="http://schemas.microsoft.com/office/powerpoint/2010/main" val="3822427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28</a:t>
            </a:fld>
            <a:endParaRPr lang="zh-CN" altLang="en-US"/>
          </a:p>
        </p:txBody>
      </p:sp>
    </p:spTree>
    <p:extLst>
      <p:ext uri="{BB962C8B-B14F-4D97-AF65-F5344CB8AC3E}">
        <p14:creationId xmlns:p14="http://schemas.microsoft.com/office/powerpoint/2010/main" val="372015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29</a:t>
            </a:fld>
            <a:endParaRPr lang="zh-CN" altLang="en-US"/>
          </a:p>
        </p:txBody>
      </p:sp>
    </p:spTree>
    <p:extLst>
      <p:ext uri="{BB962C8B-B14F-4D97-AF65-F5344CB8AC3E}">
        <p14:creationId xmlns:p14="http://schemas.microsoft.com/office/powerpoint/2010/main" val="212646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a:t>
            </a:fld>
            <a:endParaRPr lang="zh-CN" altLang="en-US"/>
          </a:p>
        </p:txBody>
      </p:sp>
    </p:spTree>
    <p:extLst>
      <p:ext uri="{BB962C8B-B14F-4D97-AF65-F5344CB8AC3E}">
        <p14:creationId xmlns:p14="http://schemas.microsoft.com/office/powerpoint/2010/main" val="2636560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30</a:t>
            </a:fld>
            <a:endParaRPr lang="zh-CN" altLang="en-US"/>
          </a:p>
        </p:txBody>
      </p:sp>
    </p:spTree>
    <p:extLst>
      <p:ext uri="{BB962C8B-B14F-4D97-AF65-F5344CB8AC3E}">
        <p14:creationId xmlns:p14="http://schemas.microsoft.com/office/powerpoint/2010/main" val="69221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31</a:t>
            </a:fld>
            <a:endParaRPr lang="zh-CN" altLang="en-US"/>
          </a:p>
        </p:txBody>
      </p:sp>
    </p:spTree>
    <p:extLst>
      <p:ext uri="{BB962C8B-B14F-4D97-AF65-F5344CB8AC3E}">
        <p14:creationId xmlns:p14="http://schemas.microsoft.com/office/powerpoint/2010/main" val="852933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32</a:t>
            </a:fld>
            <a:endParaRPr lang="zh-CN" altLang="en-US"/>
          </a:p>
        </p:txBody>
      </p:sp>
    </p:spTree>
    <p:extLst>
      <p:ext uri="{BB962C8B-B14F-4D97-AF65-F5344CB8AC3E}">
        <p14:creationId xmlns:p14="http://schemas.microsoft.com/office/powerpoint/2010/main" val="3537427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33</a:t>
            </a:fld>
            <a:endParaRPr lang="zh-CN" altLang="en-US"/>
          </a:p>
        </p:txBody>
      </p:sp>
    </p:spTree>
    <p:extLst>
      <p:ext uri="{BB962C8B-B14F-4D97-AF65-F5344CB8AC3E}">
        <p14:creationId xmlns:p14="http://schemas.microsoft.com/office/powerpoint/2010/main" val="4113244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34</a:t>
            </a:fld>
            <a:endParaRPr lang="zh-CN" altLang="en-US"/>
          </a:p>
        </p:txBody>
      </p:sp>
    </p:spTree>
    <p:extLst>
      <p:ext uri="{BB962C8B-B14F-4D97-AF65-F5344CB8AC3E}">
        <p14:creationId xmlns:p14="http://schemas.microsoft.com/office/powerpoint/2010/main" val="1869557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35</a:t>
            </a:fld>
            <a:endParaRPr lang="zh-CN" altLang="en-US"/>
          </a:p>
        </p:txBody>
      </p:sp>
    </p:spTree>
    <p:extLst>
      <p:ext uri="{BB962C8B-B14F-4D97-AF65-F5344CB8AC3E}">
        <p14:creationId xmlns:p14="http://schemas.microsoft.com/office/powerpoint/2010/main" val="925421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36</a:t>
            </a:fld>
            <a:endParaRPr lang="zh-CN" altLang="en-US"/>
          </a:p>
        </p:txBody>
      </p:sp>
    </p:spTree>
    <p:extLst>
      <p:ext uri="{BB962C8B-B14F-4D97-AF65-F5344CB8AC3E}">
        <p14:creationId xmlns:p14="http://schemas.microsoft.com/office/powerpoint/2010/main" val="2770379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37</a:t>
            </a:fld>
            <a:endParaRPr lang="zh-CN" altLang="en-US"/>
          </a:p>
        </p:txBody>
      </p:sp>
    </p:spTree>
    <p:extLst>
      <p:ext uri="{BB962C8B-B14F-4D97-AF65-F5344CB8AC3E}">
        <p14:creationId xmlns:p14="http://schemas.microsoft.com/office/powerpoint/2010/main" val="3145290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38</a:t>
            </a:fld>
            <a:endParaRPr lang="zh-CN" altLang="en-US"/>
          </a:p>
        </p:txBody>
      </p:sp>
    </p:spTree>
    <p:extLst>
      <p:ext uri="{BB962C8B-B14F-4D97-AF65-F5344CB8AC3E}">
        <p14:creationId xmlns:p14="http://schemas.microsoft.com/office/powerpoint/2010/main" val="3585107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39</a:t>
            </a:fld>
            <a:endParaRPr lang="zh-CN" altLang="en-US"/>
          </a:p>
        </p:txBody>
      </p:sp>
    </p:spTree>
    <p:extLst>
      <p:ext uri="{BB962C8B-B14F-4D97-AF65-F5344CB8AC3E}">
        <p14:creationId xmlns:p14="http://schemas.microsoft.com/office/powerpoint/2010/main" val="2601903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a:t>
            </a:fld>
            <a:endParaRPr lang="zh-CN" altLang="en-US"/>
          </a:p>
        </p:txBody>
      </p:sp>
    </p:spTree>
    <p:extLst>
      <p:ext uri="{BB962C8B-B14F-4D97-AF65-F5344CB8AC3E}">
        <p14:creationId xmlns:p14="http://schemas.microsoft.com/office/powerpoint/2010/main" val="2520415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40</a:t>
            </a:fld>
            <a:endParaRPr lang="zh-CN" altLang="en-US"/>
          </a:p>
        </p:txBody>
      </p:sp>
    </p:spTree>
    <p:extLst>
      <p:ext uri="{BB962C8B-B14F-4D97-AF65-F5344CB8AC3E}">
        <p14:creationId xmlns:p14="http://schemas.microsoft.com/office/powerpoint/2010/main" val="2297510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41</a:t>
            </a:fld>
            <a:endParaRPr lang="zh-CN" altLang="en-US"/>
          </a:p>
        </p:txBody>
      </p:sp>
    </p:spTree>
    <p:extLst>
      <p:ext uri="{BB962C8B-B14F-4D97-AF65-F5344CB8AC3E}">
        <p14:creationId xmlns:p14="http://schemas.microsoft.com/office/powerpoint/2010/main" val="1143210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42</a:t>
            </a:fld>
            <a:endParaRPr lang="zh-CN" altLang="en-US"/>
          </a:p>
        </p:txBody>
      </p:sp>
    </p:spTree>
    <p:extLst>
      <p:ext uri="{BB962C8B-B14F-4D97-AF65-F5344CB8AC3E}">
        <p14:creationId xmlns:p14="http://schemas.microsoft.com/office/powerpoint/2010/main" val="3860295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43</a:t>
            </a:fld>
            <a:endParaRPr lang="zh-CN" altLang="en-US"/>
          </a:p>
        </p:txBody>
      </p:sp>
    </p:spTree>
    <p:extLst>
      <p:ext uri="{BB962C8B-B14F-4D97-AF65-F5344CB8AC3E}">
        <p14:creationId xmlns:p14="http://schemas.microsoft.com/office/powerpoint/2010/main" val="3099086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44</a:t>
            </a:fld>
            <a:endParaRPr lang="zh-CN" altLang="en-US"/>
          </a:p>
        </p:txBody>
      </p:sp>
    </p:spTree>
    <p:extLst>
      <p:ext uri="{BB962C8B-B14F-4D97-AF65-F5344CB8AC3E}">
        <p14:creationId xmlns:p14="http://schemas.microsoft.com/office/powerpoint/2010/main" val="1384827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45</a:t>
            </a:fld>
            <a:endParaRPr lang="zh-CN" altLang="en-US"/>
          </a:p>
        </p:txBody>
      </p:sp>
    </p:spTree>
    <p:extLst>
      <p:ext uri="{BB962C8B-B14F-4D97-AF65-F5344CB8AC3E}">
        <p14:creationId xmlns:p14="http://schemas.microsoft.com/office/powerpoint/2010/main" val="3478121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46</a:t>
            </a:fld>
            <a:endParaRPr lang="zh-CN" altLang="en-US"/>
          </a:p>
        </p:txBody>
      </p:sp>
    </p:spTree>
    <p:extLst>
      <p:ext uri="{BB962C8B-B14F-4D97-AF65-F5344CB8AC3E}">
        <p14:creationId xmlns:p14="http://schemas.microsoft.com/office/powerpoint/2010/main" val="272437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47</a:t>
            </a:fld>
            <a:endParaRPr lang="zh-CN" altLang="en-US"/>
          </a:p>
        </p:txBody>
      </p:sp>
    </p:spTree>
    <p:extLst>
      <p:ext uri="{BB962C8B-B14F-4D97-AF65-F5344CB8AC3E}">
        <p14:creationId xmlns:p14="http://schemas.microsoft.com/office/powerpoint/2010/main" val="6188653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48</a:t>
            </a:fld>
            <a:endParaRPr lang="zh-CN" altLang="en-US"/>
          </a:p>
        </p:txBody>
      </p:sp>
    </p:spTree>
    <p:extLst>
      <p:ext uri="{BB962C8B-B14F-4D97-AF65-F5344CB8AC3E}">
        <p14:creationId xmlns:p14="http://schemas.microsoft.com/office/powerpoint/2010/main" val="1669248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49</a:t>
            </a:fld>
            <a:endParaRPr lang="zh-CN" altLang="en-US"/>
          </a:p>
        </p:txBody>
      </p:sp>
    </p:spTree>
    <p:extLst>
      <p:ext uri="{BB962C8B-B14F-4D97-AF65-F5344CB8AC3E}">
        <p14:creationId xmlns:p14="http://schemas.microsoft.com/office/powerpoint/2010/main" val="426481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a:t>
            </a:fld>
            <a:endParaRPr lang="zh-CN" altLang="en-US"/>
          </a:p>
        </p:txBody>
      </p:sp>
    </p:spTree>
    <p:extLst>
      <p:ext uri="{BB962C8B-B14F-4D97-AF65-F5344CB8AC3E}">
        <p14:creationId xmlns:p14="http://schemas.microsoft.com/office/powerpoint/2010/main" val="542040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50</a:t>
            </a:fld>
            <a:endParaRPr lang="zh-CN" altLang="en-US"/>
          </a:p>
        </p:txBody>
      </p:sp>
    </p:spTree>
    <p:extLst>
      <p:ext uri="{BB962C8B-B14F-4D97-AF65-F5344CB8AC3E}">
        <p14:creationId xmlns:p14="http://schemas.microsoft.com/office/powerpoint/2010/main" val="2829864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53</a:t>
            </a:fld>
            <a:endParaRPr lang="zh-CN" altLang="en-US"/>
          </a:p>
        </p:txBody>
      </p:sp>
    </p:spTree>
    <p:extLst>
      <p:ext uri="{BB962C8B-B14F-4D97-AF65-F5344CB8AC3E}">
        <p14:creationId xmlns:p14="http://schemas.microsoft.com/office/powerpoint/2010/main" val="713753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6</a:t>
            </a:fld>
            <a:endParaRPr lang="zh-CN" altLang="en-US"/>
          </a:p>
        </p:txBody>
      </p:sp>
    </p:spTree>
    <p:extLst>
      <p:ext uri="{BB962C8B-B14F-4D97-AF65-F5344CB8AC3E}">
        <p14:creationId xmlns:p14="http://schemas.microsoft.com/office/powerpoint/2010/main" val="158984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7</a:t>
            </a:fld>
            <a:endParaRPr lang="zh-CN" altLang="en-US"/>
          </a:p>
        </p:txBody>
      </p:sp>
    </p:spTree>
    <p:extLst>
      <p:ext uri="{BB962C8B-B14F-4D97-AF65-F5344CB8AC3E}">
        <p14:creationId xmlns:p14="http://schemas.microsoft.com/office/powerpoint/2010/main" val="3680324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8</a:t>
            </a:fld>
            <a:endParaRPr lang="zh-CN" altLang="en-US"/>
          </a:p>
        </p:txBody>
      </p:sp>
    </p:spTree>
    <p:extLst>
      <p:ext uri="{BB962C8B-B14F-4D97-AF65-F5344CB8AC3E}">
        <p14:creationId xmlns:p14="http://schemas.microsoft.com/office/powerpoint/2010/main" val="49373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9</a:t>
            </a:fld>
            <a:endParaRPr lang="zh-CN" altLang="en-US"/>
          </a:p>
        </p:txBody>
      </p:sp>
    </p:spTree>
    <p:extLst>
      <p:ext uri="{BB962C8B-B14F-4D97-AF65-F5344CB8AC3E}">
        <p14:creationId xmlns:p14="http://schemas.microsoft.com/office/powerpoint/2010/main" val="4199986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159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7029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921898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5800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68208527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11842199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8579625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1061320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25320767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1464762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4674122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30664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700" r:id="rId3"/>
    <p:sldLayoutId id="2147483701" r:id="rId4"/>
    <p:sldLayoutId id="2147483702" r:id="rId5"/>
    <p:sldLayoutId id="2147483689" r:id="rId6"/>
    <p:sldLayoutId id="2147483690" r:id="rId7"/>
    <p:sldLayoutId id="2147483691" r:id="rId8"/>
    <p:sldLayoutId id="2147483692" r:id="rId9"/>
    <p:sldLayoutId id="2147483693"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2697" y="2359681"/>
            <a:ext cx="11146606" cy="937764"/>
          </a:xfrm>
        </p:spPr>
        <p:txBody>
          <a:bodyPr/>
          <a:lstStyle/>
          <a:p>
            <a:r>
              <a:rPr lang="en-US" altLang="zh-CN" dirty="0">
                <a:latin typeface="Segoe UI"/>
                <a:ea typeface="微软雅黑"/>
              </a:rPr>
              <a:t>Facebook</a:t>
            </a:r>
          </a:p>
        </p:txBody>
      </p:sp>
      <p:sp>
        <p:nvSpPr>
          <p:cNvPr id="5" name="文本占位符 4"/>
          <p:cNvSpPr>
            <a:spLocks noGrp="1"/>
          </p:cNvSpPr>
          <p:nvPr>
            <p:ph type="body" sz="quarter" idx="13"/>
          </p:nvPr>
        </p:nvSpPr>
        <p:spPr>
          <a:xfrm>
            <a:off x="3155230" y="4793344"/>
            <a:ext cx="5881540" cy="508364"/>
          </a:xfrm>
        </p:spPr>
        <p:txBody>
          <a:bodyPr/>
          <a:lstStyle/>
          <a:p>
            <a:r>
              <a:rPr lang="en-US" altLang="zh-CN" dirty="0">
                <a:latin typeface="Segoe UI"/>
                <a:ea typeface="微软雅黑"/>
              </a:rPr>
              <a:t>PRESENTED BY</a:t>
            </a:r>
          </a:p>
          <a:p>
            <a:r>
              <a:rPr lang="en-US" altLang="zh-CN" dirty="0">
                <a:solidFill>
                  <a:schemeClr val="tx2"/>
                </a:solidFill>
              </a:rPr>
              <a:t>Tripti Santani</a:t>
            </a:r>
          </a:p>
        </p:txBody>
      </p:sp>
      <p:sp>
        <p:nvSpPr>
          <p:cNvPr id="6" name="文本占位符 5"/>
          <p:cNvSpPr>
            <a:spLocks noGrp="1"/>
          </p:cNvSpPr>
          <p:nvPr>
            <p:ph type="body" sz="quarter" idx="14"/>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Tree>
    <p:extLst>
      <p:ext uri="{BB962C8B-B14F-4D97-AF65-F5344CB8AC3E}">
        <p14:creationId xmlns:p14="http://schemas.microsoft.com/office/powerpoint/2010/main" val="213739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103496" cy="389467"/>
          </a:xfrm>
        </p:spPr>
        <p:txBody>
          <a:bodyPr/>
          <a:lstStyle/>
          <a:p>
            <a:r>
              <a:rPr kumimoji="1" lang="en-US" altLang="zh-CN" dirty="0"/>
              <a:t>PART</a:t>
            </a:r>
            <a:r>
              <a:rPr kumimoji="1" lang="zh-CN" altLang="en-US" dirty="0"/>
              <a:t> </a:t>
            </a:r>
            <a:r>
              <a:rPr kumimoji="1" lang="en-US" altLang="zh-CN" dirty="0"/>
              <a:t>TWO Facebook Stock Return Analysis</a:t>
            </a:r>
            <a:endParaRPr kumimoji="1" lang="zh-CN" altLang="en-US" dirty="0"/>
          </a:p>
        </p:txBody>
      </p:sp>
      <p:pic>
        <p:nvPicPr>
          <p:cNvPr id="11" name="Google Shape;77;p15">
            <a:extLst>
              <a:ext uri="{FF2B5EF4-FFF2-40B4-BE49-F238E27FC236}">
                <a16:creationId xmlns:a16="http://schemas.microsoft.com/office/drawing/2014/main" id="{ED4651A1-0CD0-F941-A8A1-BE65EC5A7795}"/>
              </a:ext>
            </a:extLst>
          </p:cNvPr>
          <p:cNvPicPr preferRelativeResize="0"/>
          <p:nvPr/>
        </p:nvPicPr>
        <p:blipFill>
          <a:blip r:embed="rId3">
            <a:alphaModFix/>
          </a:blip>
          <a:stretch>
            <a:fillRect/>
          </a:stretch>
        </p:blipFill>
        <p:spPr>
          <a:xfrm>
            <a:off x="0" y="1619512"/>
            <a:ext cx="12192000" cy="5113797"/>
          </a:xfrm>
          <a:prstGeom prst="rect">
            <a:avLst/>
          </a:prstGeom>
          <a:noFill/>
          <a:ln>
            <a:noFill/>
          </a:ln>
        </p:spPr>
      </p:pic>
      <p:sp>
        <p:nvSpPr>
          <p:cNvPr id="12" name="矩形 39">
            <a:extLst>
              <a:ext uri="{FF2B5EF4-FFF2-40B4-BE49-F238E27FC236}">
                <a16:creationId xmlns:a16="http://schemas.microsoft.com/office/drawing/2014/main" id="{ED461138-3877-034D-A6D9-844CB865D246}"/>
              </a:ext>
            </a:extLst>
          </p:cNvPr>
          <p:cNvSpPr/>
          <p:nvPr/>
        </p:nvSpPr>
        <p:spPr>
          <a:xfrm>
            <a:off x="4021298" y="887859"/>
            <a:ext cx="3765579" cy="453394"/>
          </a:xfrm>
          <a:prstGeom prst="rect">
            <a:avLst/>
          </a:prstGeom>
        </p:spPr>
        <p:txBody>
          <a:bodyPr wrap="square">
            <a:spAutoFit/>
          </a:bodyPr>
          <a:lstStyle/>
          <a:p>
            <a:pPr algn="just">
              <a:lnSpc>
                <a:spcPct val="130000"/>
              </a:lnSpc>
            </a:pPr>
            <a:r>
              <a:rPr lang="en-US" altLang="zh-CN" sz="2000" b="1" dirty="0">
                <a:latin typeface="微软雅黑" charset="0"/>
                <a:ea typeface="微软雅黑" charset="0"/>
              </a:rPr>
              <a:t>Original Time Series (Price)</a:t>
            </a:r>
            <a:endParaRPr lang="zh-CN" altLang="en-US" sz="2000" b="1" dirty="0">
              <a:latin typeface="微软雅黑" charset="0"/>
              <a:ea typeface="微软雅黑" charset="0"/>
            </a:endParaRPr>
          </a:p>
        </p:txBody>
      </p:sp>
    </p:spTree>
    <p:extLst>
      <p:ext uri="{BB962C8B-B14F-4D97-AF65-F5344CB8AC3E}">
        <p14:creationId xmlns:p14="http://schemas.microsoft.com/office/powerpoint/2010/main" val="406877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09333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3822575" y="4048983"/>
            <a:ext cx="4594399" cy="830997"/>
          </a:xfrm>
          <a:prstGeom prst="rect">
            <a:avLst/>
          </a:prstGeom>
        </p:spPr>
        <p:txBody>
          <a:bodyPr wrap="none">
            <a:spAutoFit/>
          </a:bodyPr>
          <a:lstStyle/>
          <a:p>
            <a:pPr algn="ctr"/>
            <a:r>
              <a:rPr lang="en-US" altLang="zh-CN" sz="4800" b="1" dirty="0">
                <a:solidFill>
                  <a:srgbClr val="000000"/>
                </a:solidFill>
                <a:latin typeface="Segoe UI"/>
              </a:rPr>
              <a:t>Model for Return</a:t>
            </a:r>
            <a:endParaRPr lang="zh-CN" altLang="en-US" sz="48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Tree>
    <p:extLst>
      <p:ext uri="{BB962C8B-B14F-4D97-AF65-F5344CB8AC3E}">
        <p14:creationId xmlns:p14="http://schemas.microsoft.com/office/powerpoint/2010/main" val="166298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477760" y="220133"/>
            <a:ext cx="4409439"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grpSp>
        <p:nvGrpSpPr>
          <p:cNvPr id="30" name="Group 9"/>
          <p:cNvGrpSpPr>
            <a:grpSpLocks noChangeAspect="1"/>
          </p:cNvGrpSpPr>
          <p:nvPr/>
        </p:nvGrpSpPr>
        <p:grpSpPr bwMode="auto">
          <a:xfrm>
            <a:off x="8876704" y="2179136"/>
            <a:ext cx="515028" cy="515938"/>
            <a:chOff x="1587" y="1151"/>
            <a:chExt cx="566" cy="567"/>
          </a:xfrm>
        </p:grpSpPr>
        <p:sp>
          <p:nvSpPr>
            <p:cNvPr id="31" name="Oval 10"/>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32" name="Freeform 11"/>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sp>
        <p:nvSpPr>
          <p:cNvPr id="39" name="矩形 38"/>
          <p:cNvSpPr/>
          <p:nvPr/>
        </p:nvSpPr>
        <p:spPr>
          <a:xfrm>
            <a:off x="4436488" y="3464652"/>
            <a:ext cx="715517" cy="307777"/>
          </a:xfrm>
          <a:prstGeom prst="rect">
            <a:avLst/>
          </a:prstGeom>
        </p:spPr>
        <p:txBody>
          <a:bodyPr wrap="none">
            <a:spAutoFit/>
          </a:bodyPr>
          <a:lstStyle/>
          <a:p>
            <a:r>
              <a:rPr lang="en-US" altLang="zh-CN" sz="1400" b="1" dirty="0">
                <a:solidFill>
                  <a:srgbClr val="000000"/>
                </a:solidFill>
                <a:latin typeface="Segoe UI"/>
                <a:ea typeface="微软雅黑"/>
              </a:rPr>
              <a:t>GARCH</a:t>
            </a:r>
            <a:endParaRPr lang="zh-CN" altLang="en-US" sz="1400" b="1" dirty="0">
              <a:solidFill>
                <a:srgbClr val="000000"/>
              </a:solidFill>
              <a:latin typeface="Segoe UI"/>
              <a:ea typeface="微软雅黑"/>
            </a:endParaRPr>
          </a:p>
        </p:txBody>
      </p:sp>
      <p:sp>
        <p:nvSpPr>
          <p:cNvPr id="40" name="矩形 39"/>
          <p:cNvSpPr/>
          <p:nvPr/>
        </p:nvSpPr>
        <p:spPr>
          <a:xfrm>
            <a:off x="3501594" y="3736834"/>
            <a:ext cx="2594406" cy="1384995"/>
          </a:xfrm>
          <a:prstGeom prst="rect">
            <a:avLst/>
          </a:prstGeom>
        </p:spPr>
        <p:txBody>
          <a:bodyPr wrap="square">
            <a:spAutoFit/>
          </a:bodyPr>
          <a:lstStyle/>
          <a:p>
            <a:pPr lvl="0">
              <a:spcBef>
                <a:spcPts val="1600"/>
              </a:spcBef>
            </a:pPr>
            <a:r>
              <a:rPr lang="en-US" sz="1200" dirty="0">
                <a:latin typeface="Microsoft YaHei" panose="020B0503020204020204" pitchFamily="34" charset="-122"/>
                <a:ea typeface="Microsoft YaHei" panose="020B0503020204020204" pitchFamily="34" charset="-122"/>
              </a:rPr>
              <a:t>GARCH aims to minimize errors in forecasting by accounting for errors in prior forecasting, thereby enhancing the accuracy of ongoing predictions. This is the main reason for the wide use of GARCH model in finance.</a:t>
            </a:r>
          </a:p>
        </p:txBody>
      </p:sp>
      <p:sp>
        <p:nvSpPr>
          <p:cNvPr id="41" name="矩形 40"/>
          <p:cNvSpPr/>
          <p:nvPr/>
        </p:nvSpPr>
        <p:spPr>
          <a:xfrm>
            <a:off x="8576703" y="2817336"/>
            <a:ext cx="1620957" cy="307777"/>
          </a:xfrm>
          <a:prstGeom prst="rect">
            <a:avLst/>
          </a:prstGeom>
        </p:spPr>
        <p:txBody>
          <a:bodyPr wrap="square">
            <a:spAutoFit/>
          </a:bodyPr>
          <a:lstStyle/>
          <a:p>
            <a:r>
              <a:rPr lang="en-US" altLang="zh-CN" sz="1400" b="1" dirty="0">
                <a:solidFill>
                  <a:srgbClr val="000000"/>
                </a:solidFill>
                <a:latin typeface="Segoe UI"/>
                <a:ea typeface="微软雅黑"/>
              </a:rPr>
              <a:t>GARCH (1,1)</a:t>
            </a:r>
            <a:endParaRPr lang="zh-CN" altLang="en-US" sz="1400" b="1" dirty="0">
              <a:solidFill>
                <a:srgbClr val="000000"/>
              </a:solidFill>
              <a:latin typeface="Segoe UI"/>
              <a:ea typeface="微软雅黑"/>
            </a:endParaRPr>
          </a:p>
        </p:txBody>
      </p:sp>
      <p:sp>
        <p:nvSpPr>
          <p:cNvPr id="42" name="矩形 41"/>
          <p:cNvSpPr/>
          <p:nvPr/>
        </p:nvSpPr>
        <p:spPr>
          <a:xfrm>
            <a:off x="7135691" y="3158279"/>
            <a:ext cx="4863268" cy="938719"/>
          </a:xfrm>
          <a:prstGeom prst="rect">
            <a:avLst/>
          </a:prstGeom>
        </p:spPr>
        <p:txBody>
          <a:bodyPr wrap="square">
            <a:spAutoFit/>
          </a:bodyPr>
          <a:lstStyle/>
          <a:p>
            <a:r>
              <a:rPr lang="en-US" sz="1100" dirty="0"/>
              <a:t>sigma2[t] = omega + alpha*(Y[t-1]-mu)**2 + beta*sigma2[t-1]</a:t>
            </a:r>
          </a:p>
          <a:p>
            <a:endParaRPr lang="en-US" sz="1100" dirty="0"/>
          </a:p>
          <a:p>
            <a:r>
              <a:rPr lang="en-US" sz="1100" dirty="0"/>
              <a:t>Y[t] = mu + err[t]*sqrt(sigma2[t])</a:t>
            </a:r>
          </a:p>
          <a:p>
            <a:endParaRPr lang="en-US" sz="1100" dirty="0"/>
          </a:p>
          <a:p>
            <a:r>
              <a:rPr lang="en-US" sz="1100" dirty="0" err="1"/>
              <a:t>GARCH_t</a:t>
            </a:r>
            <a:r>
              <a:rPr lang="en-US" sz="1100" dirty="0"/>
              <a:t>[t] = 0.5*(log(2*pi) + log(sigma2[t]) + (Y[t]-mu)**2/sigma2[t])</a:t>
            </a:r>
          </a:p>
        </p:txBody>
      </p:sp>
      <p:sp>
        <p:nvSpPr>
          <p:cNvPr id="45" name="矩形 44"/>
          <p:cNvSpPr/>
          <p:nvPr/>
        </p:nvSpPr>
        <p:spPr>
          <a:xfrm>
            <a:off x="8576703" y="4935976"/>
            <a:ext cx="1214050" cy="307777"/>
          </a:xfrm>
          <a:prstGeom prst="rect">
            <a:avLst/>
          </a:prstGeom>
        </p:spPr>
        <p:txBody>
          <a:bodyPr wrap="none">
            <a:spAutoFit/>
          </a:bodyPr>
          <a:lstStyle/>
          <a:p>
            <a:r>
              <a:rPr lang="en-US" altLang="zh-CN" sz="1400" b="1" dirty="0">
                <a:solidFill>
                  <a:srgbClr val="000000"/>
                </a:solidFill>
                <a:latin typeface="Segoe UI"/>
                <a:ea typeface="微软雅黑"/>
              </a:rPr>
              <a:t>GARCH-t (1,1)</a:t>
            </a:r>
            <a:endParaRPr lang="zh-CN" altLang="en-US" sz="1400" b="1" dirty="0">
              <a:solidFill>
                <a:srgbClr val="000000"/>
              </a:solidFill>
              <a:latin typeface="Segoe UI"/>
              <a:ea typeface="微软雅黑"/>
            </a:endParaRPr>
          </a:p>
        </p:txBody>
      </p:sp>
      <p:sp>
        <p:nvSpPr>
          <p:cNvPr id="46" name="矩形 45"/>
          <p:cNvSpPr/>
          <p:nvPr/>
        </p:nvSpPr>
        <p:spPr>
          <a:xfrm>
            <a:off x="7135691" y="5234766"/>
            <a:ext cx="4863268" cy="938719"/>
          </a:xfrm>
          <a:prstGeom prst="rect">
            <a:avLst/>
          </a:prstGeom>
        </p:spPr>
        <p:txBody>
          <a:bodyPr wrap="square">
            <a:spAutoFit/>
          </a:bodyPr>
          <a:lstStyle/>
          <a:p>
            <a:r>
              <a:rPr lang="en-US" sz="1100" dirty="0"/>
              <a:t>sigma2[t] = omega + alpha*(Y[t-1]-mu)**2 + beta*sigma2[t-1]</a:t>
            </a:r>
          </a:p>
          <a:p>
            <a:endParaRPr lang="en-US" sz="1100" dirty="0"/>
          </a:p>
          <a:p>
            <a:r>
              <a:rPr lang="en-US" sz="1100" dirty="0"/>
              <a:t>Y[t] = mu + err[t]*sqrt(sigma2[t])</a:t>
            </a:r>
          </a:p>
          <a:p>
            <a:endParaRPr lang="en-US" sz="1100" dirty="0"/>
          </a:p>
          <a:p>
            <a:r>
              <a:rPr lang="en-US" sz="1100" dirty="0" err="1"/>
              <a:t>GARCH_t</a:t>
            </a:r>
            <a:r>
              <a:rPr lang="en-US" sz="1100" dirty="0"/>
              <a:t>[t] = 0.5*(log(2*pi) + log(sigma2[t]) + (Y[t]-mu)**2/sigma2[t])</a:t>
            </a:r>
          </a:p>
        </p:txBody>
      </p:sp>
      <p:grpSp>
        <p:nvGrpSpPr>
          <p:cNvPr id="27" name="Group 9">
            <a:extLst>
              <a:ext uri="{FF2B5EF4-FFF2-40B4-BE49-F238E27FC236}">
                <a16:creationId xmlns:a16="http://schemas.microsoft.com/office/drawing/2014/main" id="{EA0476F7-433A-0E47-956C-170C5537860A}"/>
              </a:ext>
            </a:extLst>
          </p:cNvPr>
          <p:cNvGrpSpPr>
            <a:grpSpLocks noChangeAspect="1"/>
          </p:cNvGrpSpPr>
          <p:nvPr/>
        </p:nvGrpSpPr>
        <p:grpSpPr bwMode="auto">
          <a:xfrm>
            <a:off x="4541283" y="2808468"/>
            <a:ext cx="515028" cy="515938"/>
            <a:chOff x="1587" y="1151"/>
            <a:chExt cx="566" cy="567"/>
          </a:xfrm>
        </p:grpSpPr>
        <p:sp>
          <p:nvSpPr>
            <p:cNvPr id="33" name="Oval 10">
              <a:extLst>
                <a:ext uri="{FF2B5EF4-FFF2-40B4-BE49-F238E27FC236}">
                  <a16:creationId xmlns:a16="http://schemas.microsoft.com/office/drawing/2014/main" id="{50D2D5FF-0AC5-DA49-A57B-DC6DAFFEF799}"/>
                </a:ext>
              </a:extLst>
            </p:cNvPr>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49" name="Freeform 11">
              <a:extLst>
                <a:ext uri="{FF2B5EF4-FFF2-40B4-BE49-F238E27FC236}">
                  <a16:creationId xmlns:a16="http://schemas.microsoft.com/office/drawing/2014/main" id="{CFE72882-72F5-B845-B986-7EEF0147DD18}"/>
                </a:ext>
              </a:extLst>
            </p:cNvPr>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grpSp>
        <p:nvGrpSpPr>
          <p:cNvPr id="50" name="Group 9">
            <a:extLst>
              <a:ext uri="{FF2B5EF4-FFF2-40B4-BE49-F238E27FC236}">
                <a16:creationId xmlns:a16="http://schemas.microsoft.com/office/drawing/2014/main" id="{1E16D3D1-5F97-DE48-BFEF-91D45B1C826E}"/>
              </a:ext>
            </a:extLst>
          </p:cNvPr>
          <p:cNvGrpSpPr>
            <a:grpSpLocks noChangeAspect="1"/>
          </p:cNvGrpSpPr>
          <p:nvPr/>
        </p:nvGrpSpPr>
        <p:grpSpPr bwMode="auto">
          <a:xfrm>
            <a:off x="8872154" y="4352042"/>
            <a:ext cx="515028" cy="515938"/>
            <a:chOff x="1587" y="1151"/>
            <a:chExt cx="566" cy="567"/>
          </a:xfrm>
        </p:grpSpPr>
        <p:sp>
          <p:nvSpPr>
            <p:cNvPr id="51" name="Oval 10">
              <a:extLst>
                <a:ext uri="{FF2B5EF4-FFF2-40B4-BE49-F238E27FC236}">
                  <a16:creationId xmlns:a16="http://schemas.microsoft.com/office/drawing/2014/main" id="{ADB7055E-814E-234B-9916-CB71CEF2B4AC}"/>
                </a:ext>
              </a:extLst>
            </p:cNvPr>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52" name="Freeform 11">
              <a:extLst>
                <a:ext uri="{FF2B5EF4-FFF2-40B4-BE49-F238E27FC236}">
                  <a16:creationId xmlns:a16="http://schemas.microsoft.com/office/drawing/2014/main" id="{86AE3523-B330-AF4F-9616-EFFD71C71D22}"/>
                </a:ext>
              </a:extLst>
            </p:cNvPr>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sp>
        <p:nvSpPr>
          <p:cNvPr id="53" name="矩形 39">
            <a:extLst>
              <a:ext uri="{FF2B5EF4-FFF2-40B4-BE49-F238E27FC236}">
                <a16:creationId xmlns:a16="http://schemas.microsoft.com/office/drawing/2014/main" id="{C2CF948C-5223-2840-86E4-F3E5679F2CFF}"/>
              </a:ext>
            </a:extLst>
          </p:cNvPr>
          <p:cNvSpPr/>
          <p:nvPr/>
        </p:nvSpPr>
        <p:spPr>
          <a:xfrm>
            <a:off x="4353756" y="637190"/>
            <a:ext cx="3765579" cy="453394"/>
          </a:xfrm>
          <a:prstGeom prst="rect">
            <a:avLst/>
          </a:prstGeom>
        </p:spPr>
        <p:txBody>
          <a:bodyPr wrap="square">
            <a:spAutoFit/>
          </a:bodyPr>
          <a:lstStyle/>
          <a:p>
            <a:pPr algn="ctr">
              <a:lnSpc>
                <a:spcPct val="130000"/>
              </a:lnSpc>
            </a:pPr>
            <a:r>
              <a:rPr lang="en-US" altLang="zh-CN" sz="2000" b="1" dirty="0">
                <a:latin typeface="微软雅黑" charset="0"/>
                <a:ea typeface="微软雅黑" charset="0"/>
              </a:rPr>
              <a:t>Models for Return</a:t>
            </a:r>
            <a:endParaRPr lang="zh-CN" altLang="en-US" sz="2000" b="1" dirty="0">
              <a:latin typeface="微软雅黑" charset="0"/>
              <a:ea typeface="微软雅黑" charset="0"/>
            </a:endParaRPr>
          </a:p>
        </p:txBody>
      </p:sp>
    </p:spTree>
    <p:extLst>
      <p:ext uri="{BB962C8B-B14F-4D97-AF65-F5344CB8AC3E}">
        <p14:creationId xmlns:p14="http://schemas.microsoft.com/office/powerpoint/2010/main" val="121134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06285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6" name="Google Shape;88;p17">
            <a:extLst>
              <a:ext uri="{FF2B5EF4-FFF2-40B4-BE49-F238E27FC236}">
                <a16:creationId xmlns:a16="http://schemas.microsoft.com/office/drawing/2014/main" id="{35D76442-FEA9-0C4F-92E2-4CA08E9095E1}"/>
              </a:ext>
            </a:extLst>
          </p:cNvPr>
          <p:cNvSpPr txBox="1">
            <a:spLocks/>
          </p:cNvSpPr>
          <p:nvPr/>
        </p:nvSpPr>
        <p:spPr>
          <a:xfrm>
            <a:off x="1363260" y="935545"/>
            <a:ext cx="8368200" cy="6861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0000"/>
              </a:buClr>
              <a:buSzPts val="1100"/>
              <a:buFont typeface="Arial"/>
              <a:buNone/>
            </a:pPr>
            <a:r>
              <a:rPr lang="en-US" sz="3600" b="1"/>
              <a:t>GARCH (1,1) - Daily Return</a:t>
            </a:r>
          </a:p>
        </p:txBody>
      </p:sp>
      <p:sp>
        <p:nvSpPr>
          <p:cNvPr id="7" name="Google Shape;90;p17">
            <a:extLst>
              <a:ext uri="{FF2B5EF4-FFF2-40B4-BE49-F238E27FC236}">
                <a16:creationId xmlns:a16="http://schemas.microsoft.com/office/drawing/2014/main" id="{05EFF8E2-F2CE-0749-824C-3358C170076B}"/>
              </a:ext>
            </a:extLst>
          </p:cNvPr>
          <p:cNvSpPr txBox="1"/>
          <p:nvPr/>
        </p:nvSpPr>
        <p:spPr>
          <a:xfrm>
            <a:off x="3522810" y="1947590"/>
            <a:ext cx="490999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Mu=0.1, Omega=2.5, Alpha=0.2, Beta=0.3</a:t>
            </a:r>
            <a:endParaRPr dirty="0"/>
          </a:p>
        </p:txBody>
      </p:sp>
      <p:pic>
        <p:nvPicPr>
          <p:cNvPr id="8" name="Google Shape;89;p17">
            <a:extLst>
              <a:ext uri="{FF2B5EF4-FFF2-40B4-BE49-F238E27FC236}">
                <a16:creationId xmlns:a16="http://schemas.microsoft.com/office/drawing/2014/main" id="{D5230EDA-8E8C-3248-8A8B-734D86EB009F}"/>
              </a:ext>
            </a:extLst>
          </p:cNvPr>
          <p:cNvPicPr preferRelativeResize="0"/>
          <p:nvPr/>
        </p:nvPicPr>
        <p:blipFill>
          <a:blip r:embed="rId3">
            <a:alphaModFix/>
          </a:blip>
          <a:stretch>
            <a:fillRect/>
          </a:stretch>
        </p:blipFill>
        <p:spPr>
          <a:xfrm>
            <a:off x="1363260" y="2440190"/>
            <a:ext cx="9144002" cy="3262650"/>
          </a:xfrm>
          <a:prstGeom prst="rect">
            <a:avLst/>
          </a:prstGeom>
          <a:noFill/>
          <a:ln>
            <a:noFill/>
          </a:ln>
        </p:spPr>
      </p:pic>
      <p:sp>
        <p:nvSpPr>
          <p:cNvPr id="9" name="Rectangle 8">
            <a:extLst>
              <a:ext uri="{FF2B5EF4-FFF2-40B4-BE49-F238E27FC236}">
                <a16:creationId xmlns:a16="http://schemas.microsoft.com/office/drawing/2014/main" id="{02019931-496D-1D4C-A7F3-2BA42C2C6649}"/>
              </a:ext>
            </a:extLst>
          </p:cNvPr>
          <p:cNvSpPr/>
          <p:nvPr/>
        </p:nvSpPr>
        <p:spPr>
          <a:xfrm>
            <a:off x="2816671" y="4270780"/>
            <a:ext cx="6172580" cy="1169551"/>
          </a:xfrm>
          <a:prstGeom prst="rect">
            <a:avLst/>
          </a:prstGeom>
        </p:spPr>
        <p:txBody>
          <a:bodyPr wrap="square">
            <a:spAutoFit/>
          </a:bodyPr>
          <a:lstStyle/>
          <a:p>
            <a:r>
              <a:rPr lang="en-US" sz="1400" dirty="0"/>
              <a:t>sigma2[t] = omega + alpha*(Y[t-1]-mu)**2 + beta*sigma2[t-1]</a:t>
            </a:r>
          </a:p>
          <a:p>
            <a:endParaRPr lang="en-US" sz="1400" dirty="0"/>
          </a:p>
          <a:p>
            <a:r>
              <a:rPr lang="en-US" sz="1400" dirty="0"/>
              <a:t>Y[t] = mu + err[t]*sqrt(sigma2[t])</a:t>
            </a:r>
          </a:p>
          <a:p>
            <a:endParaRPr lang="en-US" sz="1400" dirty="0"/>
          </a:p>
          <a:p>
            <a:r>
              <a:rPr lang="en-US" sz="1400" dirty="0" err="1"/>
              <a:t>GARCH_t</a:t>
            </a:r>
            <a:r>
              <a:rPr lang="en-US" sz="1400" dirty="0"/>
              <a:t>[t] = 0.5*(log(2*pi) + log(sigma2[t]) + (Y[t]-mu)**2/sigma2[t])</a:t>
            </a:r>
          </a:p>
        </p:txBody>
      </p:sp>
    </p:spTree>
    <p:extLst>
      <p:ext uri="{BB962C8B-B14F-4D97-AF65-F5344CB8AC3E}">
        <p14:creationId xmlns:p14="http://schemas.microsoft.com/office/powerpoint/2010/main" val="331722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11365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6" name="Google Shape;88;p17">
            <a:extLst>
              <a:ext uri="{FF2B5EF4-FFF2-40B4-BE49-F238E27FC236}">
                <a16:creationId xmlns:a16="http://schemas.microsoft.com/office/drawing/2014/main" id="{35D76442-FEA9-0C4F-92E2-4CA08E9095E1}"/>
              </a:ext>
            </a:extLst>
          </p:cNvPr>
          <p:cNvSpPr txBox="1">
            <a:spLocks/>
          </p:cNvSpPr>
          <p:nvPr/>
        </p:nvSpPr>
        <p:spPr>
          <a:xfrm>
            <a:off x="1363260" y="935545"/>
            <a:ext cx="8368200" cy="6861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0000"/>
              </a:buClr>
              <a:buSzPts val="1100"/>
              <a:buFont typeface="Arial"/>
              <a:buNone/>
            </a:pPr>
            <a:r>
              <a:rPr lang="en-US" sz="3600" b="1" dirty="0"/>
              <a:t>GARCH-t (1,1) - Daily Return</a:t>
            </a:r>
          </a:p>
        </p:txBody>
      </p:sp>
      <p:sp>
        <p:nvSpPr>
          <p:cNvPr id="7" name="Google Shape;90;p17">
            <a:extLst>
              <a:ext uri="{FF2B5EF4-FFF2-40B4-BE49-F238E27FC236}">
                <a16:creationId xmlns:a16="http://schemas.microsoft.com/office/drawing/2014/main" id="{05EFF8E2-F2CE-0749-824C-3358C170076B}"/>
              </a:ext>
            </a:extLst>
          </p:cNvPr>
          <p:cNvSpPr txBox="1"/>
          <p:nvPr/>
        </p:nvSpPr>
        <p:spPr>
          <a:xfrm>
            <a:off x="3522810" y="1947590"/>
            <a:ext cx="570247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Mu=0.1, Omega=2.5, Alpha=0.2, Beta=0.3, DF = 5</a:t>
            </a:r>
            <a:endParaRPr dirty="0"/>
          </a:p>
        </p:txBody>
      </p:sp>
      <p:pic>
        <p:nvPicPr>
          <p:cNvPr id="10" name="Google Shape;96;p18">
            <a:extLst>
              <a:ext uri="{FF2B5EF4-FFF2-40B4-BE49-F238E27FC236}">
                <a16:creationId xmlns:a16="http://schemas.microsoft.com/office/drawing/2014/main" id="{1C26960D-FA75-CC4E-AAE8-795DEA280B7B}"/>
              </a:ext>
            </a:extLst>
          </p:cNvPr>
          <p:cNvPicPr preferRelativeResize="0"/>
          <p:nvPr/>
        </p:nvPicPr>
        <p:blipFill>
          <a:blip r:embed="rId3">
            <a:alphaModFix/>
          </a:blip>
          <a:stretch>
            <a:fillRect/>
          </a:stretch>
        </p:blipFill>
        <p:spPr>
          <a:xfrm>
            <a:off x="1363260" y="2440190"/>
            <a:ext cx="9207851" cy="3290700"/>
          </a:xfrm>
          <a:prstGeom prst="rect">
            <a:avLst/>
          </a:prstGeom>
          <a:noFill/>
          <a:ln>
            <a:noFill/>
          </a:ln>
        </p:spPr>
      </p:pic>
      <p:sp>
        <p:nvSpPr>
          <p:cNvPr id="12" name="Rectangle 11">
            <a:extLst>
              <a:ext uri="{FF2B5EF4-FFF2-40B4-BE49-F238E27FC236}">
                <a16:creationId xmlns:a16="http://schemas.microsoft.com/office/drawing/2014/main" id="{D503839A-9748-214C-B84A-505675AC12A2}"/>
              </a:ext>
            </a:extLst>
          </p:cNvPr>
          <p:cNvSpPr/>
          <p:nvPr/>
        </p:nvSpPr>
        <p:spPr>
          <a:xfrm>
            <a:off x="2915430" y="4085540"/>
            <a:ext cx="6361139" cy="1169551"/>
          </a:xfrm>
          <a:prstGeom prst="rect">
            <a:avLst/>
          </a:prstGeom>
        </p:spPr>
        <p:txBody>
          <a:bodyPr wrap="square">
            <a:spAutoFit/>
          </a:bodyPr>
          <a:lstStyle/>
          <a:p>
            <a:r>
              <a:rPr lang="en-US" sz="1400" dirty="0"/>
              <a:t>sigma2[t] = omega + alpha*(Y[t-1]-mu)**2 + beta*sigma2[t-1]</a:t>
            </a:r>
          </a:p>
          <a:p>
            <a:endParaRPr lang="en-US" sz="1400" dirty="0"/>
          </a:p>
          <a:p>
            <a:r>
              <a:rPr lang="en-US" sz="1400" dirty="0"/>
              <a:t>Y[t] = mu + err[t]*sqrt(sigma2[t])</a:t>
            </a:r>
          </a:p>
          <a:p>
            <a:endParaRPr lang="en-US" sz="1400" dirty="0"/>
          </a:p>
          <a:p>
            <a:r>
              <a:rPr lang="en-US" sz="1400" dirty="0" err="1"/>
              <a:t>GARCH_t</a:t>
            </a:r>
            <a:r>
              <a:rPr lang="en-US" sz="1400" dirty="0"/>
              <a:t>[t] = 0.5*(log(2*pi) + log(sigma2[t]) + (Y[t]-mu)**2/sigma2[t])</a:t>
            </a:r>
          </a:p>
        </p:txBody>
      </p:sp>
    </p:spTree>
    <p:extLst>
      <p:ext uri="{BB962C8B-B14F-4D97-AF65-F5344CB8AC3E}">
        <p14:creationId xmlns:p14="http://schemas.microsoft.com/office/powerpoint/2010/main" val="252093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772400" y="220133"/>
            <a:ext cx="4114799"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39" name="矩形 38"/>
          <p:cNvSpPr/>
          <p:nvPr/>
        </p:nvSpPr>
        <p:spPr>
          <a:xfrm>
            <a:off x="5512663" y="3118574"/>
            <a:ext cx="1405512" cy="338554"/>
          </a:xfrm>
          <a:prstGeom prst="rect">
            <a:avLst/>
          </a:prstGeom>
        </p:spPr>
        <p:txBody>
          <a:bodyPr wrap="square">
            <a:spAutoFit/>
          </a:bodyPr>
          <a:lstStyle/>
          <a:p>
            <a:r>
              <a:rPr lang="en-US" altLang="zh-CN" sz="1600" b="1" dirty="0">
                <a:solidFill>
                  <a:srgbClr val="000000"/>
                </a:solidFill>
                <a:latin typeface="Segoe UI"/>
                <a:ea typeface="微软雅黑"/>
              </a:rPr>
              <a:t>Kalman Filter</a:t>
            </a:r>
            <a:endParaRPr lang="zh-CN" altLang="en-US" sz="1600" b="1" dirty="0">
              <a:solidFill>
                <a:srgbClr val="000000"/>
              </a:solidFill>
              <a:latin typeface="Segoe UI"/>
              <a:ea typeface="微软雅黑"/>
            </a:endParaRPr>
          </a:p>
        </p:txBody>
      </p:sp>
      <p:sp>
        <p:nvSpPr>
          <p:cNvPr id="40" name="矩形 39"/>
          <p:cNvSpPr/>
          <p:nvPr/>
        </p:nvSpPr>
        <p:spPr>
          <a:xfrm>
            <a:off x="4616873" y="3524003"/>
            <a:ext cx="3197091" cy="1815882"/>
          </a:xfrm>
          <a:prstGeom prst="rect">
            <a:avLst/>
          </a:prstGeom>
        </p:spPr>
        <p:txBody>
          <a:bodyPr wrap="square">
            <a:spAutoFit/>
          </a:bodyPr>
          <a:lstStyle/>
          <a:p>
            <a:r>
              <a:rPr lang="en-US" sz="1400" dirty="0"/>
              <a:t>The filtering problem is that there is unobserved variable (a ''state'' variable) that evolves by some law of motion and there are observed variables that are related to the unobserved state. The Kalman Filter allows inference to be done in the basic state space model.</a:t>
            </a:r>
          </a:p>
        </p:txBody>
      </p:sp>
      <p:grpSp>
        <p:nvGrpSpPr>
          <p:cNvPr id="27" name="Group 9">
            <a:extLst>
              <a:ext uri="{FF2B5EF4-FFF2-40B4-BE49-F238E27FC236}">
                <a16:creationId xmlns:a16="http://schemas.microsoft.com/office/drawing/2014/main" id="{EA0476F7-433A-0E47-956C-170C5537860A}"/>
              </a:ext>
            </a:extLst>
          </p:cNvPr>
          <p:cNvGrpSpPr>
            <a:grpSpLocks noChangeAspect="1"/>
          </p:cNvGrpSpPr>
          <p:nvPr/>
        </p:nvGrpSpPr>
        <p:grpSpPr bwMode="auto">
          <a:xfrm>
            <a:off x="5778269" y="2170397"/>
            <a:ext cx="874301" cy="875846"/>
            <a:chOff x="1587" y="1151"/>
            <a:chExt cx="566" cy="567"/>
          </a:xfrm>
        </p:grpSpPr>
        <p:sp>
          <p:nvSpPr>
            <p:cNvPr id="33" name="Oval 10">
              <a:extLst>
                <a:ext uri="{FF2B5EF4-FFF2-40B4-BE49-F238E27FC236}">
                  <a16:creationId xmlns:a16="http://schemas.microsoft.com/office/drawing/2014/main" id="{50D2D5FF-0AC5-DA49-A57B-DC6DAFFEF799}"/>
                </a:ext>
              </a:extLst>
            </p:cNvPr>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49" name="Freeform 11">
              <a:extLst>
                <a:ext uri="{FF2B5EF4-FFF2-40B4-BE49-F238E27FC236}">
                  <a16:creationId xmlns:a16="http://schemas.microsoft.com/office/drawing/2014/main" id="{CFE72882-72F5-B845-B986-7EEF0147DD18}"/>
                </a:ext>
              </a:extLst>
            </p:cNvPr>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sp>
        <p:nvSpPr>
          <p:cNvPr id="53" name="矩形 39">
            <a:extLst>
              <a:ext uri="{FF2B5EF4-FFF2-40B4-BE49-F238E27FC236}">
                <a16:creationId xmlns:a16="http://schemas.microsoft.com/office/drawing/2014/main" id="{C2CF948C-5223-2840-86E4-F3E5679F2CFF}"/>
              </a:ext>
            </a:extLst>
          </p:cNvPr>
          <p:cNvSpPr/>
          <p:nvPr/>
        </p:nvSpPr>
        <p:spPr>
          <a:xfrm>
            <a:off x="4353756" y="637190"/>
            <a:ext cx="3765579" cy="453394"/>
          </a:xfrm>
          <a:prstGeom prst="rect">
            <a:avLst/>
          </a:prstGeom>
        </p:spPr>
        <p:txBody>
          <a:bodyPr wrap="square">
            <a:spAutoFit/>
          </a:bodyPr>
          <a:lstStyle/>
          <a:p>
            <a:pPr algn="ctr">
              <a:lnSpc>
                <a:spcPct val="130000"/>
              </a:lnSpc>
            </a:pPr>
            <a:r>
              <a:rPr lang="en-US" altLang="zh-CN" sz="2000" b="1" dirty="0">
                <a:latin typeface="微软雅黑" charset="0"/>
                <a:ea typeface="微软雅黑" charset="0"/>
              </a:rPr>
              <a:t>Models for Return</a:t>
            </a:r>
            <a:endParaRPr lang="zh-CN" altLang="en-US" sz="2000" b="1" dirty="0">
              <a:latin typeface="微软雅黑" charset="0"/>
              <a:ea typeface="微软雅黑" charset="0"/>
            </a:endParaRPr>
          </a:p>
        </p:txBody>
      </p:sp>
    </p:spTree>
    <p:extLst>
      <p:ext uri="{BB962C8B-B14F-4D97-AF65-F5344CB8AC3E}">
        <p14:creationId xmlns:p14="http://schemas.microsoft.com/office/powerpoint/2010/main" val="152631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10349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6" name="Google Shape;88;p17">
            <a:extLst>
              <a:ext uri="{FF2B5EF4-FFF2-40B4-BE49-F238E27FC236}">
                <a16:creationId xmlns:a16="http://schemas.microsoft.com/office/drawing/2014/main" id="{35D76442-FEA9-0C4F-92E2-4CA08E9095E1}"/>
              </a:ext>
            </a:extLst>
          </p:cNvPr>
          <p:cNvSpPr txBox="1">
            <a:spLocks/>
          </p:cNvSpPr>
          <p:nvPr/>
        </p:nvSpPr>
        <p:spPr>
          <a:xfrm>
            <a:off x="1363260" y="935545"/>
            <a:ext cx="8368200" cy="6861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0000"/>
              </a:buClr>
              <a:buSzPts val="1100"/>
              <a:buFont typeface="Arial"/>
              <a:buNone/>
            </a:pPr>
            <a:r>
              <a:rPr lang="en-US" sz="3600" b="1" dirty="0"/>
              <a:t>Kalman Filer Return</a:t>
            </a:r>
          </a:p>
        </p:txBody>
      </p:sp>
      <p:pic>
        <p:nvPicPr>
          <p:cNvPr id="4" name="Picture 3">
            <a:extLst>
              <a:ext uri="{FF2B5EF4-FFF2-40B4-BE49-F238E27FC236}">
                <a16:creationId xmlns:a16="http://schemas.microsoft.com/office/drawing/2014/main" id="{41FA3683-C9CE-3A46-99F1-6F31452CC5F8}"/>
              </a:ext>
            </a:extLst>
          </p:cNvPr>
          <p:cNvPicPr>
            <a:picLocks noChangeAspect="1"/>
          </p:cNvPicPr>
          <p:nvPr/>
        </p:nvPicPr>
        <p:blipFill>
          <a:blip r:embed="rId3"/>
          <a:stretch>
            <a:fillRect/>
          </a:stretch>
        </p:blipFill>
        <p:spPr>
          <a:xfrm>
            <a:off x="0" y="1745673"/>
            <a:ext cx="12192000" cy="4707779"/>
          </a:xfrm>
          <a:prstGeom prst="rect">
            <a:avLst/>
          </a:prstGeom>
        </p:spPr>
      </p:pic>
    </p:spTree>
    <p:extLst>
      <p:ext uri="{BB962C8B-B14F-4D97-AF65-F5344CB8AC3E}">
        <p14:creationId xmlns:p14="http://schemas.microsoft.com/office/powerpoint/2010/main" val="280185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650782" y="220133"/>
            <a:ext cx="4236417"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39" name="矩形 38"/>
          <p:cNvSpPr/>
          <p:nvPr/>
        </p:nvSpPr>
        <p:spPr>
          <a:xfrm>
            <a:off x="6893416" y="3058912"/>
            <a:ext cx="1405512" cy="338554"/>
          </a:xfrm>
          <a:prstGeom prst="rect">
            <a:avLst/>
          </a:prstGeom>
        </p:spPr>
        <p:txBody>
          <a:bodyPr wrap="square">
            <a:spAutoFit/>
          </a:bodyPr>
          <a:lstStyle/>
          <a:p>
            <a:r>
              <a:rPr lang="en-US" altLang="zh-CN" sz="1600" b="1" dirty="0">
                <a:solidFill>
                  <a:srgbClr val="000000"/>
                </a:solidFill>
                <a:latin typeface="Segoe UI"/>
                <a:ea typeface="微软雅黑"/>
              </a:rPr>
              <a:t>SVM</a:t>
            </a:r>
            <a:endParaRPr lang="zh-CN" altLang="en-US" sz="1600" b="1" dirty="0">
              <a:solidFill>
                <a:srgbClr val="000000"/>
              </a:solidFill>
              <a:latin typeface="Segoe UI"/>
              <a:ea typeface="微软雅黑"/>
            </a:endParaRPr>
          </a:p>
        </p:txBody>
      </p:sp>
      <p:sp>
        <p:nvSpPr>
          <p:cNvPr id="40" name="矩形 39"/>
          <p:cNvSpPr/>
          <p:nvPr/>
        </p:nvSpPr>
        <p:spPr>
          <a:xfrm>
            <a:off x="4628873" y="3906761"/>
            <a:ext cx="5642195" cy="1169551"/>
          </a:xfrm>
          <a:prstGeom prst="rect">
            <a:avLst/>
          </a:prstGeom>
        </p:spPr>
        <p:txBody>
          <a:bodyPr wrap="square">
            <a:spAutoFit/>
          </a:bodyPr>
          <a:lstStyle/>
          <a:p>
            <a:r>
              <a:rPr lang="en-US" sz="1400" dirty="0">
                <a:latin typeface="Microsoft YaHei" panose="020B0503020204020204" pitchFamily="34" charset="-122"/>
                <a:ea typeface="Microsoft YaHei" panose="020B0503020204020204" pitchFamily="34" charset="-122"/>
              </a:rPr>
              <a:t>Obtain a nonlinear SVM regression model by replacing the dot product </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1′</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2 with a nonlinear kernel function </a:t>
            </a:r>
            <a:r>
              <a:rPr lang="en-US" sz="1400" i="1" dirty="0">
                <a:latin typeface="Microsoft YaHei" panose="020B0503020204020204" pitchFamily="34" charset="-122"/>
                <a:ea typeface="Microsoft YaHei" panose="020B0503020204020204" pitchFamily="34" charset="-122"/>
              </a:rPr>
              <a:t>G </a:t>
            </a:r>
            <a:r>
              <a:rPr lang="en-US" sz="1400" dirty="0">
                <a:latin typeface="Microsoft YaHei" panose="020B0503020204020204" pitchFamily="34" charset="-122"/>
                <a:ea typeface="Microsoft YaHei" panose="020B0503020204020204" pitchFamily="34" charset="-122"/>
              </a:rPr>
              <a:t>(</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1,</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2) = &lt;</a:t>
            </a:r>
            <a:r>
              <a:rPr lang="el-GR" sz="1400" i="1" dirty="0">
                <a:latin typeface="Microsoft YaHei" panose="020B0503020204020204" pitchFamily="34" charset="-122"/>
                <a:ea typeface="Microsoft YaHei" panose="020B0503020204020204" pitchFamily="34" charset="-122"/>
              </a:rPr>
              <a:t>φ</a:t>
            </a:r>
            <a:r>
              <a:rPr lang="en-US" sz="1400" i="1" dirty="0">
                <a:latin typeface="Microsoft YaHei" panose="020B0503020204020204" pitchFamily="34" charset="-122"/>
                <a:ea typeface="Microsoft YaHei" panose="020B0503020204020204" pitchFamily="34" charset="-122"/>
              </a:rPr>
              <a:t> </a:t>
            </a:r>
            <a:r>
              <a:rPr lang="el-GR" sz="1400" dirty="0">
                <a:latin typeface="Microsoft YaHei" panose="020B0503020204020204" pitchFamily="34" charset="-122"/>
                <a:ea typeface="Microsoft YaHei" panose="020B0503020204020204" pitchFamily="34" charset="-122"/>
              </a:rPr>
              <a:t>(</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1),</a:t>
            </a:r>
            <a:r>
              <a:rPr lang="el-GR" sz="1400" i="1" dirty="0">
                <a:latin typeface="Microsoft YaHei" panose="020B0503020204020204" pitchFamily="34" charset="-122"/>
                <a:ea typeface="Microsoft YaHei" panose="020B0503020204020204" pitchFamily="34" charset="-122"/>
              </a:rPr>
              <a:t>φ</a:t>
            </a:r>
            <a:r>
              <a:rPr lang="en-US" sz="1400" i="1" dirty="0">
                <a:latin typeface="Microsoft YaHei" panose="020B0503020204020204" pitchFamily="34" charset="-122"/>
                <a:ea typeface="Microsoft YaHei" panose="020B0503020204020204" pitchFamily="34" charset="-122"/>
              </a:rPr>
              <a:t> </a:t>
            </a:r>
            <a:r>
              <a:rPr lang="el-GR" sz="1400" dirty="0">
                <a:latin typeface="Microsoft YaHei" panose="020B0503020204020204" pitchFamily="34" charset="-122"/>
                <a:ea typeface="Microsoft YaHei" panose="020B0503020204020204" pitchFamily="34" charset="-122"/>
              </a:rPr>
              <a:t>(</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2)&gt;, where </a:t>
            </a:r>
            <a:r>
              <a:rPr lang="el-GR" sz="1400" i="1" dirty="0">
                <a:latin typeface="Microsoft YaHei" panose="020B0503020204020204" pitchFamily="34" charset="-122"/>
                <a:ea typeface="Microsoft YaHei" panose="020B0503020204020204" pitchFamily="34" charset="-122"/>
              </a:rPr>
              <a:t>φ</a:t>
            </a:r>
            <a:r>
              <a:rPr lang="en-US" sz="1400" i="1" dirty="0">
                <a:latin typeface="Microsoft YaHei" panose="020B0503020204020204" pitchFamily="34" charset="-122"/>
                <a:ea typeface="Microsoft YaHei" panose="020B0503020204020204" pitchFamily="34" charset="-122"/>
              </a:rPr>
              <a:t> </a:t>
            </a:r>
            <a:r>
              <a:rPr lang="el-GR" sz="1400" dirty="0">
                <a:latin typeface="Microsoft YaHei" panose="020B0503020204020204" pitchFamily="34" charset="-122"/>
                <a:ea typeface="Microsoft YaHei" panose="020B0503020204020204" pitchFamily="34" charset="-122"/>
              </a:rPr>
              <a:t>(</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 is a transformation that maps </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to a high- dimensional space. </a:t>
            </a:r>
            <a:br>
              <a:rPr lang="en-US" sz="1400" dirty="0">
                <a:latin typeface="Microsoft YaHei" panose="020B0503020204020204" pitchFamily="34" charset="-122"/>
                <a:ea typeface="Microsoft YaHei" panose="020B0503020204020204" pitchFamily="34" charset="-122"/>
              </a:rPr>
            </a:br>
            <a:endParaRPr lang="en-US" sz="1400" dirty="0">
              <a:latin typeface="Microsoft YaHei" panose="020B0503020204020204" pitchFamily="34" charset="-122"/>
              <a:ea typeface="Microsoft YaHei" panose="020B0503020204020204" pitchFamily="34" charset="-122"/>
            </a:endParaRPr>
          </a:p>
        </p:txBody>
      </p:sp>
      <p:grpSp>
        <p:nvGrpSpPr>
          <p:cNvPr id="27" name="Group 9">
            <a:extLst>
              <a:ext uri="{FF2B5EF4-FFF2-40B4-BE49-F238E27FC236}">
                <a16:creationId xmlns:a16="http://schemas.microsoft.com/office/drawing/2014/main" id="{EA0476F7-433A-0E47-956C-170C5537860A}"/>
              </a:ext>
            </a:extLst>
          </p:cNvPr>
          <p:cNvGrpSpPr>
            <a:grpSpLocks noChangeAspect="1"/>
          </p:cNvGrpSpPr>
          <p:nvPr/>
        </p:nvGrpSpPr>
        <p:grpSpPr bwMode="auto">
          <a:xfrm>
            <a:off x="6776481" y="2075394"/>
            <a:ext cx="874301" cy="875846"/>
            <a:chOff x="1587" y="1151"/>
            <a:chExt cx="566" cy="567"/>
          </a:xfrm>
        </p:grpSpPr>
        <p:sp>
          <p:nvSpPr>
            <p:cNvPr id="33" name="Oval 10">
              <a:extLst>
                <a:ext uri="{FF2B5EF4-FFF2-40B4-BE49-F238E27FC236}">
                  <a16:creationId xmlns:a16="http://schemas.microsoft.com/office/drawing/2014/main" id="{50D2D5FF-0AC5-DA49-A57B-DC6DAFFEF799}"/>
                </a:ext>
              </a:extLst>
            </p:cNvPr>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49" name="Freeform 11">
              <a:extLst>
                <a:ext uri="{FF2B5EF4-FFF2-40B4-BE49-F238E27FC236}">
                  <a16:creationId xmlns:a16="http://schemas.microsoft.com/office/drawing/2014/main" id="{CFE72882-72F5-B845-B986-7EEF0147DD18}"/>
                </a:ext>
              </a:extLst>
            </p:cNvPr>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sp>
        <p:nvSpPr>
          <p:cNvPr id="53" name="矩形 39">
            <a:extLst>
              <a:ext uri="{FF2B5EF4-FFF2-40B4-BE49-F238E27FC236}">
                <a16:creationId xmlns:a16="http://schemas.microsoft.com/office/drawing/2014/main" id="{C2CF948C-5223-2840-86E4-F3E5679F2CFF}"/>
              </a:ext>
            </a:extLst>
          </p:cNvPr>
          <p:cNvSpPr/>
          <p:nvPr/>
        </p:nvSpPr>
        <p:spPr>
          <a:xfrm>
            <a:off x="4353756" y="637190"/>
            <a:ext cx="3765579" cy="453394"/>
          </a:xfrm>
          <a:prstGeom prst="rect">
            <a:avLst/>
          </a:prstGeom>
        </p:spPr>
        <p:txBody>
          <a:bodyPr wrap="square">
            <a:spAutoFit/>
          </a:bodyPr>
          <a:lstStyle/>
          <a:p>
            <a:pPr algn="ctr">
              <a:lnSpc>
                <a:spcPct val="130000"/>
              </a:lnSpc>
            </a:pPr>
            <a:r>
              <a:rPr lang="en-US" altLang="zh-CN" sz="2000" b="1" dirty="0">
                <a:latin typeface="微软雅黑" charset="0"/>
                <a:ea typeface="微软雅黑" charset="0"/>
              </a:rPr>
              <a:t>Models for Return</a:t>
            </a:r>
            <a:endParaRPr lang="zh-CN" altLang="en-US" sz="2000" b="1" dirty="0">
              <a:latin typeface="微软雅黑" charset="0"/>
              <a:ea typeface="微软雅黑" charset="0"/>
            </a:endParaRPr>
          </a:p>
        </p:txBody>
      </p:sp>
    </p:spTree>
    <p:extLst>
      <p:ext uri="{BB962C8B-B14F-4D97-AF65-F5344CB8AC3E}">
        <p14:creationId xmlns:p14="http://schemas.microsoft.com/office/powerpoint/2010/main" val="214759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07301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6" name="Google Shape;88;p17">
            <a:extLst>
              <a:ext uri="{FF2B5EF4-FFF2-40B4-BE49-F238E27FC236}">
                <a16:creationId xmlns:a16="http://schemas.microsoft.com/office/drawing/2014/main" id="{35D76442-FEA9-0C4F-92E2-4CA08E9095E1}"/>
              </a:ext>
            </a:extLst>
          </p:cNvPr>
          <p:cNvSpPr txBox="1">
            <a:spLocks/>
          </p:cNvSpPr>
          <p:nvPr/>
        </p:nvSpPr>
        <p:spPr>
          <a:xfrm>
            <a:off x="1363260" y="935545"/>
            <a:ext cx="8368200" cy="6861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0000"/>
              </a:buClr>
              <a:buSzPts val="1100"/>
              <a:buFont typeface="Arial"/>
              <a:buNone/>
            </a:pPr>
            <a:r>
              <a:rPr lang="en-US" sz="3600" b="1" dirty="0"/>
              <a:t>SVM Return</a:t>
            </a:r>
          </a:p>
        </p:txBody>
      </p:sp>
      <p:pic>
        <p:nvPicPr>
          <p:cNvPr id="4" name="Picture 3" descr="A screenshot of a cell phone&#10;&#10;Description automatically generated">
            <a:extLst>
              <a:ext uri="{FF2B5EF4-FFF2-40B4-BE49-F238E27FC236}">
                <a16:creationId xmlns:a16="http://schemas.microsoft.com/office/drawing/2014/main" id="{C81D04CF-4778-1A4B-8EE3-7619E6D41F69}"/>
              </a:ext>
            </a:extLst>
          </p:cNvPr>
          <p:cNvPicPr>
            <a:picLocks noChangeAspect="1"/>
          </p:cNvPicPr>
          <p:nvPr/>
        </p:nvPicPr>
        <p:blipFill>
          <a:blip r:embed="rId3"/>
          <a:stretch>
            <a:fillRect/>
          </a:stretch>
        </p:blipFill>
        <p:spPr>
          <a:xfrm>
            <a:off x="1363260" y="1947590"/>
            <a:ext cx="6693620" cy="4187025"/>
          </a:xfrm>
          <a:prstGeom prst="rect">
            <a:avLst/>
          </a:prstGeom>
        </p:spPr>
      </p:pic>
    </p:spTree>
    <p:extLst>
      <p:ext uri="{BB962C8B-B14F-4D97-AF65-F5344CB8AC3E}">
        <p14:creationId xmlns:p14="http://schemas.microsoft.com/office/powerpoint/2010/main" val="424274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Facebook Stock Price Analysis</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88455679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p:txBody>
          <a:bodyPr/>
          <a:lstStyle/>
          <a:p>
            <a:r>
              <a:rPr lang="en-US" altLang="zh-CN" dirty="0">
                <a:solidFill>
                  <a:srgbClr val="000000"/>
                </a:solidFill>
                <a:latin typeface="Segoe UI"/>
                <a:ea typeface="微软雅黑" charset="0"/>
              </a:rPr>
              <a:t>BACKGROUND</a:t>
            </a:r>
            <a:endParaRPr lang="zh-CN" altLang="en-US" dirty="0">
              <a:solidFill>
                <a:srgbClr val="000000"/>
              </a:solidFill>
              <a:latin typeface="Segoe UI"/>
              <a:ea typeface="微软雅黑" charset="0"/>
            </a:endParaRPr>
          </a:p>
        </p:txBody>
      </p:sp>
      <p:sp>
        <p:nvSpPr>
          <p:cNvPr id="7" name="文本占位符 6"/>
          <p:cNvSpPr>
            <a:spLocks noGrp="1"/>
          </p:cNvSpPr>
          <p:nvPr>
            <p:ph type="body" sz="quarter" idx="15"/>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ONE</a:t>
            </a:r>
            <a:endParaRPr lang="zh-CN" altLang="en-US" dirty="0">
              <a:solidFill>
                <a:srgbClr val="000000"/>
              </a:solidFill>
              <a:latin typeface="Segoe UI"/>
              <a:ea typeface="微软雅黑" charset="0"/>
            </a:endParaRPr>
          </a:p>
        </p:txBody>
      </p:sp>
      <p:sp>
        <p:nvSpPr>
          <p:cNvPr id="8" name="文本占位符 7"/>
          <p:cNvSpPr>
            <a:spLocks noGrp="1"/>
          </p:cNvSpPr>
          <p:nvPr>
            <p:ph type="body" sz="quarter" idx="16"/>
          </p:nvPr>
        </p:nvSpPr>
        <p:spPr>
          <a:xfrm>
            <a:off x="2408797" y="3963058"/>
            <a:ext cx="1846774" cy="455476"/>
          </a:xfrm>
        </p:spPr>
        <p:txBody>
          <a:bodyPr/>
          <a:lstStyle/>
          <a:p>
            <a:r>
              <a:rPr lang="en-US" altLang="zh-CN" dirty="0">
                <a:solidFill>
                  <a:srgbClr val="000000"/>
                </a:solidFill>
                <a:latin typeface="Segoe UI"/>
                <a:ea typeface="微软雅黑" charset="0"/>
              </a:rPr>
              <a:t>FB Return Analysis</a:t>
            </a:r>
            <a:endParaRPr lang="zh-CN" altLang="en-US" dirty="0">
              <a:solidFill>
                <a:srgbClr val="000000"/>
              </a:solidFill>
              <a:latin typeface="Segoe UI"/>
              <a:ea typeface="微软雅黑" charset="0"/>
            </a:endParaRPr>
          </a:p>
        </p:txBody>
      </p:sp>
      <p:sp>
        <p:nvSpPr>
          <p:cNvPr id="9" name="文本占位符 8"/>
          <p:cNvSpPr>
            <a:spLocks noGrp="1"/>
          </p:cNvSpPr>
          <p:nvPr>
            <p:ph type="body" sz="quarter" idx="17"/>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TWO</a:t>
            </a:r>
            <a:endParaRPr lang="zh-CN" altLang="en-US" dirty="0">
              <a:solidFill>
                <a:srgbClr val="000000"/>
              </a:solidFill>
              <a:latin typeface="Segoe UI"/>
              <a:ea typeface="微软雅黑" charset="0"/>
            </a:endParaRPr>
          </a:p>
        </p:txBody>
      </p:sp>
      <p:sp>
        <p:nvSpPr>
          <p:cNvPr id="10" name="文本占位符 9"/>
          <p:cNvSpPr>
            <a:spLocks noGrp="1"/>
          </p:cNvSpPr>
          <p:nvPr>
            <p:ph type="body" sz="quarter" idx="18"/>
          </p:nvPr>
        </p:nvSpPr>
        <p:spPr>
          <a:xfrm>
            <a:off x="4258794" y="3931307"/>
            <a:ext cx="1846774" cy="455476"/>
          </a:xfrm>
        </p:spPr>
        <p:txBody>
          <a:bodyPr/>
          <a:lstStyle/>
          <a:p>
            <a:r>
              <a:rPr lang="en-US" altLang="zh-CN" dirty="0">
                <a:solidFill>
                  <a:srgbClr val="000000"/>
                </a:solidFill>
                <a:latin typeface="Segoe UI"/>
                <a:ea typeface="微软雅黑" charset="0"/>
              </a:rPr>
              <a:t>FB Price Analysis</a:t>
            </a:r>
            <a:endParaRPr lang="zh-CN" altLang="en-US" dirty="0">
              <a:solidFill>
                <a:srgbClr val="000000"/>
              </a:solidFill>
              <a:latin typeface="Segoe UI"/>
              <a:ea typeface="微软雅黑" charset="0"/>
            </a:endParaRPr>
          </a:p>
        </p:txBody>
      </p:sp>
      <p:sp>
        <p:nvSpPr>
          <p:cNvPr id="11" name="文本占位符 10"/>
          <p:cNvSpPr>
            <a:spLocks noGrp="1"/>
          </p:cNvSpPr>
          <p:nvPr>
            <p:ph type="body" sz="quarter" idx="19"/>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THREE</a:t>
            </a:r>
            <a:endParaRPr lang="zh-CN" altLang="en-US" dirty="0">
              <a:solidFill>
                <a:srgbClr val="000000"/>
              </a:solidFill>
              <a:latin typeface="Segoe UI"/>
              <a:ea typeface="微软雅黑" charset="0"/>
            </a:endParaRPr>
          </a:p>
        </p:txBody>
      </p:sp>
      <p:sp>
        <p:nvSpPr>
          <p:cNvPr id="12" name="文本占位符 11"/>
          <p:cNvSpPr>
            <a:spLocks noGrp="1"/>
          </p:cNvSpPr>
          <p:nvPr>
            <p:ph type="body" sz="quarter" idx="20"/>
          </p:nvPr>
        </p:nvSpPr>
        <p:spPr>
          <a:xfrm>
            <a:off x="8003434" y="3969964"/>
            <a:ext cx="1846774" cy="455476"/>
          </a:xfrm>
        </p:spPr>
        <p:txBody>
          <a:bodyPr/>
          <a:lstStyle/>
          <a:p>
            <a:r>
              <a:rPr kumimoji="1" lang="en-US" altLang="zh-CN" dirty="0">
                <a:solidFill>
                  <a:srgbClr val="000000"/>
                </a:solidFill>
                <a:latin typeface="Segoe UI"/>
                <a:ea typeface="微软雅黑" charset="0"/>
              </a:rPr>
              <a:t>Trading Strategy</a:t>
            </a:r>
            <a:endParaRPr kumimoji="1" lang="zh-CN" altLang="en-US" dirty="0">
              <a:solidFill>
                <a:srgbClr val="000000"/>
              </a:solidFill>
              <a:latin typeface="Segoe UI"/>
              <a:ea typeface="微软雅黑" charset="0"/>
            </a:endParaRPr>
          </a:p>
        </p:txBody>
      </p:sp>
      <p:sp>
        <p:nvSpPr>
          <p:cNvPr id="13" name="文本占位符 12"/>
          <p:cNvSpPr>
            <a:spLocks noGrp="1"/>
          </p:cNvSpPr>
          <p:nvPr>
            <p:ph type="body" sz="quarter" idx="21"/>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FIVE</a:t>
            </a:r>
            <a:endParaRPr lang="zh-CN" altLang="en-US" dirty="0">
              <a:solidFill>
                <a:srgbClr val="000000"/>
              </a:solidFill>
              <a:latin typeface="Segoe UI"/>
              <a:ea typeface="微软雅黑" charset="0"/>
            </a:endParaRPr>
          </a:p>
        </p:txBody>
      </p:sp>
      <p:sp>
        <p:nvSpPr>
          <p:cNvPr id="14" name="文本占位符 13"/>
          <p:cNvSpPr>
            <a:spLocks noGrp="1"/>
          </p:cNvSpPr>
          <p:nvPr>
            <p:ph type="body" sz="quarter" idx="22"/>
          </p:nvPr>
        </p:nvSpPr>
        <p:spPr>
          <a:xfrm>
            <a:off x="9808783" y="3968080"/>
            <a:ext cx="1846774" cy="455476"/>
          </a:xfrm>
        </p:spPr>
        <p:txBody>
          <a:bodyPr/>
          <a:lstStyle/>
          <a:p>
            <a:r>
              <a:rPr lang="en-US" altLang="zh-CN" dirty="0">
                <a:solidFill>
                  <a:srgbClr val="000000"/>
                </a:solidFill>
                <a:latin typeface="Segoe UI"/>
                <a:ea typeface="微软雅黑" charset="0"/>
              </a:rPr>
              <a:t>Risk Management </a:t>
            </a:r>
            <a:endParaRPr kumimoji="1" lang="zh-CN" altLang="en-US" dirty="0">
              <a:solidFill>
                <a:srgbClr val="000000"/>
              </a:solidFill>
              <a:latin typeface="Segoe UI"/>
              <a:ea typeface="微软雅黑" charset="0"/>
            </a:endParaRPr>
          </a:p>
        </p:txBody>
      </p:sp>
      <p:sp>
        <p:nvSpPr>
          <p:cNvPr id="15" name="文本占位符 14"/>
          <p:cNvSpPr>
            <a:spLocks noGrp="1"/>
          </p:cNvSpPr>
          <p:nvPr>
            <p:ph type="body" sz="quarter" idx="23"/>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SIX</a:t>
            </a:r>
            <a:endParaRPr lang="zh-CN" altLang="en-US" dirty="0">
              <a:solidFill>
                <a:srgbClr val="000000"/>
              </a:solidFill>
              <a:latin typeface="Segoe UI"/>
              <a:ea typeface="微软雅黑" charset="0"/>
            </a:endParaRPr>
          </a:p>
        </p:txBody>
      </p:sp>
      <p:sp>
        <p:nvSpPr>
          <p:cNvPr id="16" name="文本占位符 15"/>
          <p:cNvSpPr>
            <a:spLocks noGrp="1"/>
          </p:cNvSpPr>
          <p:nvPr>
            <p:ph type="body" sz="quarter" idx="24"/>
          </p:nvPr>
        </p:nvSpPr>
        <p:spPr>
          <a:xfrm>
            <a:off x="6108791" y="3899556"/>
            <a:ext cx="1846774" cy="455476"/>
          </a:xfrm>
        </p:spPr>
        <p:txBody>
          <a:bodyPr/>
          <a:lstStyle/>
          <a:p>
            <a:pPr>
              <a:lnSpc>
                <a:spcPct val="100000"/>
              </a:lnSpc>
            </a:pPr>
            <a:r>
              <a:rPr lang="en-US" altLang="zh-CN" dirty="0">
                <a:solidFill>
                  <a:srgbClr val="000000"/>
                </a:solidFill>
                <a:latin typeface="Segoe UI"/>
                <a:ea typeface="微软雅黑" charset="0"/>
              </a:rPr>
              <a:t>Random Forest &amp;</a:t>
            </a:r>
            <a:r>
              <a:rPr kumimoji="1" lang="en-US" altLang="zh-CN" dirty="0">
                <a:solidFill>
                  <a:srgbClr val="000000"/>
                </a:solidFill>
                <a:latin typeface="Segoe UI"/>
                <a:ea typeface="微软雅黑" charset="0"/>
              </a:rPr>
              <a:t>Bootstrap </a:t>
            </a:r>
            <a:endParaRPr kumimoji="1" lang="zh-CN" altLang="en-US" dirty="0">
              <a:solidFill>
                <a:srgbClr val="000000"/>
              </a:solidFill>
              <a:latin typeface="Segoe UI"/>
              <a:ea typeface="微软雅黑" charset="0"/>
            </a:endParaRPr>
          </a:p>
        </p:txBody>
      </p:sp>
      <p:sp>
        <p:nvSpPr>
          <p:cNvPr id="17" name="文本占位符 16"/>
          <p:cNvSpPr>
            <a:spLocks noGrp="1"/>
          </p:cNvSpPr>
          <p:nvPr>
            <p:ph type="body" sz="quarter" idx="25"/>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FOUR</a:t>
            </a:r>
            <a:endParaRPr lang="zh-CN" altLang="en-US" dirty="0">
              <a:solidFill>
                <a:srgbClr val="000000"/>
              </a:solidFill>
              <a:latin typeface="Segoe UI"/>
              <a:ea typeface="微软雅黑" charset="0"/>
            </a:endParaRPr>
          </a:p>
        </p:txBody>
      </p:sp>
      <p:sp>
        <p:nvSpPr>
          <p:cNvPr id="18" name="矩形 17"/>
          <p:cNvSpPr/>
          <p:nvPr/>
        </p:nvSpPr>
        <p:spPr>
          <a:xfrm>
            <a:off x="939114" y="5014774"/>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2799664" y="5014774"/>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4660214" y="5014774"/>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矩形 20"/>
          <p:cNvSpPr/>
          <p:nvPr/>
        </p:nvSpPr>
        <p:spPr>
          <a:xfrm>
            <a:off x="6522588" y="5014774"/>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2" name="矩形 21"/>
          <p:cNvSpPr/>
          <p:nvPr/>
        </p:nvSpPr>
        <p:spPr>
          <a:xfrm>
            <a:off x="8384962" y="5014774"/>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3" name="矩形 22"/>
          <p:cNvSpPr/>
          <p:nvPr/>
        </p:nvSpPr>
        <p:spPr>
          <a:xfrm>
            <a:off x="10247336" y="5014774"/>
            <a:ext cx="1083718" cy="60756"/>
          </a:xfrm>
          <a:prstGeom prst="rect">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3673048" y="4048983"/>
            <a:ext cx="4893455" cy="923330"/>
          </a:xfrm>
          <a:prstGeom prst="rect">
            <a:avLst/>
          </a:prstGeom>
        </p:spPr>
        <p:txBody>
          <a:bodyPr wrap="none">
            <a:spAutoFit/>
          </a:bodyPr>
          <a:lstStyle/>
          <a:p>
            <a:pPr algn="ctr"/>
            <a:r>
              <a:rPr lang="en-US" altLang="zh-CN" sz="5400" b="1" dirty="0">
                <a:solidFill>
                  <a:srgbClr val="000000"/>
                </a:solidFill>
                <a:latin typeface="Segoe UI"/>
              </a:rPr>
              <a:t>Models for Price</a:t>
            </a:r>
            <a:endParaRPr lang="zh-CN" altLang="en-US" sz="54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Tree>
    <p:extLst>
      <p:ext uri="{BB962C8B-B14F-4D97-AF65-F5344CB8AC3E}">
        <p14:creationId xmlns:p14="http://schemas.microsoft.com/office/powerpoint/2010/main" val="77915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211666" y="2908300"/>
            <a:ext cx="12778491" cy="1030394"/>
            <a:chOff x="-211666" y="2908300"/>
            <a:chExt cx="12778491" cy="1030394"/>
          </a:xfrm>
        </p:grpSpPr>
        <p:grpSp>
          <p:nvGrpSpPr>
            <p:cNvPr id="4" name="组合 21"/>
            <p:cNvGrpSpPr/>
            <p:nvPr/>
          </p:nvGrpSpPr>
          <p:grpSpPr>
            <a:xfrm>
              <a:off x="-211666" y="2970613"/>
              <a:ext cx="12778491" cy="912541"/>
              <a:chOff x="0" y="2158337"/>
              <a:chExt cx="12778491" cy="912541"/>
            </a:xfrm>
          </p:grpSpPr>
          <p:sp>
            <p:nvSpPr>
              <p:cNvPr id="28" name="矩形 27"/>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endParaRPr>
              </a:p>
            </p:txBody>
          </p:sp>
          <p:sp>
            <p:nvSpPr>
              <p:cNvPr id="29"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0"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1"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2"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3"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4"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5"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6"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7"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8"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9"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0"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cxnSp>
            <p:nvCxnSpPr>
              <p:cNvPr id="41"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椭圆 4"/>
            <p:cNvSpPr/>
            <p:nvPr/>
          </p:nvSpPr>
          <p:spPr>
            <a:xfrm flipH="1">
              <a:off x="258956" y="291304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椭圆 5"/>
            <p:cNvSpPr/>
            <p:nvPr/>
          </p:nvSpPr>
          <p:spPr>
            <a:xfrm flipH="1">
              <a:off x="787152" y="3823548"/>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椭圆 6"/>
            <p:cNvSpPr/>
            <p:nvPr/>
          </p:nvSpPr>
          <p:spPr>
            <a:xfrm flipH="1">
              <a:off x="1320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椭圆 7"/>
            <p:cNvSpPr/>
            <p:nvPr/>
          </p:nvSpPr>
          <p:spPr>
            <a:xfrm flipH="1">
              <a:off x="2387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椭圆 8"/>
            <p:cNvSpPr/>
            <p:nvPr/>
          </p:nvSpPr>
          <p:spPr>
            <a:xfrm flipH="1">
              <a:off x="3454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椭圆 9"/>
            <p:cNvSpPr/>
            <p:nvPr/>
          </p:nvSpPr>
          <p:spPr>
            <a:xfrm flipH="1">
              <a:off x="4521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椭圆 10"/>
            <p:cNvSpPr/>
            <p:nvPr/>
          </p:nvSpPr>
          <p:spPr>
            <a:xfrm flipH="1">
              <a:off x="5588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椭圆 11"/>
            <p:cNvSpPr/>
            <p:nvPr/>
          </p:nvSpPr>
          <p:spPr>
            <a:xfrm flipH="1">
              <a:off x="6654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椭圆 12"/>
            <p:cNvSpPr/>
            <p:nvPr/>
          </p:nvSpPr>
          <p:spPr>
            <a:xfrm flipH="1">
              <a:off x="7721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椭圆 13"/>
            <p:cNvSpPr/>
            <p:nvPr/>
          </p:nvSpPr>
          <p:spPr>
            <a:xfrm flipH="1">
              <a:off x="8788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椭圆 14"/>
            <p:cNvSpPr/>
            <p:nvPr/>
          </p:nvSpPr>
          <p:spPr>
            <a:xfrm flipH="1">
              <a:off x="9855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椭圆 15"/>
            <p:cNvSpPr/>
            <p:nvPr/>
          </p:nvSpPr>
          <p:spPr>
            <a:xfrm flipH="1">
              <a:off x="10922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椭圆 16"/>
            <p:cNvSpPr/>
            <p:nvPr/>
          </p:nvSpPr>
          <p:spPr>
            <a:xfrm flipH="1">
              <a:off x="11988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椭圆 17"/>
            <p:cNvSpPr/>
            <p:nvPr/>
          </p:nvSpPr>
          <p:spPr>
            <a:xfrm flipH="1">
              <a:off x="1854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椭圆 18"/>
            <p:cNvSpPr/>
            <p:nvPr/>
          </p:nvSpPr>
          <p:spPr>
            <a:xfrm flipH="1">
              <a:off x="2921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0" name="椭圆 19"/>
            <p:cNvSpPr/>
            <p:nvPr/>
          </p:nvSpPr>
          <p:spPr>
            <a:xfrm flipH="1">
              <a:off x="3987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椭圆 20"/>
            <p:cNvSpPr/>
            <p:nvPr/>
          </p:nvSpPr>
          <p:spPr>
            <a:xfrm flipH="1">
              <a:off x="5054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椭圆 21"/>
            <p:cNvSpPr/>
            <p:nvPr/>
          </p:nvSpPr>
          <p:spPr>
            <a:xfrm flipH="1">
              <a:off x="6121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 name="椭圆 22"/>
            <p:cNvSpPr/>
            <p:nvPr/>
          </p:nvSpPr>
          <p:spPr>
            <a:xfrm flipH="1">
              <a:off x="7188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椭圆 23"/>
            <p:cNvSpPr/>
            <p:nvPr/>
          </p:nvSpPr>
          <p:spPr>
            <a:xfrm flipH="1">
              <a:off x="8255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5" name="椭圆 24"/>
            <p:cNvSpPr/>
            <p:nvPr/>
          </p:nvSpPr>
          <p:spPr>
            <a:xfrm flipH="1">
              <a:off x="9321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 name="椭圆 25"/>
            <p:cNvSpPr/>
            <p:nvPr/>
          </p:nvSpPr>
          <p:spPr>
            <a:xfrm flipH="1">
              <a:off x="10388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椭圆 26"/>
            <p:cNvSpPr/>
            <p:nvPr/>
          </p:nvSpPr>
          <p:spPr>
            <a:xfrm flipH="1">
              <a:off x="11455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48" name="组 47"/>
          <p:cNvGrpSpPr/>
          <p:nvPr/>
        </p:nvGrpSpPr>
        <p:grpSpPr>
          <a:xfrm>
            <a:off x="792546" y="1198055"/>
            <a:ext cx="2895600" cy="1562100"/>
            <a:chOff x="558800" y="977900"/>
            <a:chExt cx="2895600" cy="1562100"/>
          </a:xfrm>
        </p:grpSpPr>
        <p:sp>
          <p:nvSpPr>
            <p:cNvPr id="42" name="矩形 41"/>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45" name="矩形 44"/>
            <p:cNvSpPr/>
            <p:nvPr/>
          </p:nvSpPr>
          <p:spPr>
            <a:xfrm>
              <a:off x="576179" y="1198932"/>
              <a:ext cx="910827"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AR1 &amp; F-F</a:t>
              </a:r>
              <a:endParaRPr lang="zh-CN" altLang="en-US" sz="1400" b="1" dirty="0">
                <a:solidFill>
                  <a:srgbClr val="000000">
                    <a:lumMod val="85000"/>
                    <a:lumOff val="15000"/>
                  </a:srgbClr>
                </a:solidFill>
                <a:latin typeface="Segoe UI"/>
                <a:ea typeface="微软雅黑"/>
              </a:endParaRPr>
            </a:p>
          </p:txBody>
        </p:sp>
      </p:grpSp>
      <p:grpSp>
        <p:nvGrpSpPr>
          <p:cNvPr id="49" name="组 48"/>
          <p:cNvGrpSpPr/>
          <p:nvPr/>
        </p:nvGrpSpPr>
        <p:grpSpPr>
          <a:xfrm>
            <a:off x="848111" y="4454067"/>
            <a:ext cx="2895600" cy="1562100"/>
            <a:chOff x="558800" y="977900"/>
            <a:chExt cx="2895600" cy="1562100"/>
          </a:xfrm>
        </p:grpSpPr>
        <p:sp>
          <p:nvSpPr>
            <p:cNvPr id="50" name="矩形 49"/>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51" name="组 50"/>
            <p:cNvGrpSpPr/>
            <p:nvPr/>
          </p:nvGrpSpPr>
          <p:grpSpPr>
            <a:xfrm>
              <a:off x="749830" y="1184250"/>
              <a:ext cx="2667248" cy="1317190"/>
              <a:chOff x="5638552" y="977900"/>
              <a:chExt cx="2188812" cy="1317190"/>
            </a:xfrm>
          </p:grpSpPr>
          <p:sp>
            <p:nvSpPr>
              <p:cNvPr id="52" name="矩形 51"/>
              <p:cNvSpPr/>
              <p:nvPr/>
            </p:nvSpPr>
            <p:spPr>
              <a:xfrm>
                <a:off x="5638552" y="977900"/>
                <a:ext cx="1138456"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Moving Average</a:t>
                </a:r>
                <a:endParaRPr lang="zh-CN" altLang="en-US" sz="1400" b="1" dirty="0">
                  <a:solidFill>
                    <a:srgbClr val="000000">
                      <a:lumMod val="85000"/>
                      <a:lumOff val="15000"/>
                    </a:srgbClr>
                  </a:solidFill>
                  <a:latin typeface="Segoe UI"/>
                  <a:ea typeface="微软雅黑"/>
                </a:endParaRPr>
              </a:p>
            </p:txBody>
          </p:sp>
          <p:sp>
            <p:nvSpPr>
              <p:cNvPr id="53" name="矩形 52"/>
              <p:cNvSpPr/>
              <p:nvPr/>
            </p:nvSpPr>
            <p:spPr>
              <a:xfrm>
                <a:off x="5638552" y="1222424"/>
                <a:ext cx="2188812" cy="1072666"/>
              </a:xfrm>
              <a:prstGeom prst="rect">
                <a:avLst/>
              </a:prstGeom>
            </p:spPr>
            <p:txBody>
              <a:bodyPr wrap="square">
                <a:spAutoFit/>
              </a:bodyPr>
              <a:lstStyle/>
              <a:p>
                <a:pPr>
                  <a:lnSpc>
                    <a:spcPct val="130000"/>
                  </a:lnSpc>
                </a:pPr>
                <a:r>
                  <a:rPr lang="en-US" sz="1000" dirty="0">
                    <a:solidFill>
                      <a:srgbClr val="000000"/>
                    </a:solidFill>
                    <a:latin typeface="Helvetica Neue"/>
                  </a:rPr>
                  <a:t>uses a rolling average of ‘D’ days and ‘D-1’ days are not taken into consideration as they are used for calculation. So, if we calculate a 5 days moving average the 1st 4 days value will not be considered.</a:t>
                </a:r>
                <a:endParaRPr lang="zh-CN" altLang="en-US" sz="1000" dirty="0">
                  <a:solidFill>
                    <a:srgbClr val="FFFFFF">
                      <a:lumMod val="50000"/>
                    </a:srgbClr>
                  </a:solidFill>
                  <a:latin typeface="微软雅黑" charset="0"/>
                  <a:ea typeface="微软雅黑" charset="0"/>
                </a:endParaRPr>
              </a:p>
            </p:txBody>
          </p:sp>
        </p:grpSp>
      </p:grpSp>
      <p:grpSp>
        <p:nvGrpSpPr>
          <p:cNvPr id="54" name="组 53"/>
          <p:cNvGrpSpPr/>
          <p:nvPr/>
        </p:nvGrpSpPr>
        <p:grpSpPr>
          <a:xfrm>
            <a:off x="8403619" y="1198055"/>
            <a:ext cx="2895600" cy="1562100"/>
            <a:chOff x="558800" y="977900"/>
            <a:chExt cx="2895600" cy="1562100"/>
          </a:xfrm>
        </p:grpSpPr>
        <p:sp>
          <p:nvSpPr>
            <p:cNvPr id="55" name="矩形 54"/>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57" name="矩形 56"/>
            <p:cNvSpPr/>
            <p:nvPr/>
          </p:nvSpPr>
          <p:spPr>
            <a:xfrm>
              <a:off x="749830" y="1184250"/>
              <a:ext cx="1005212"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FB Prophet</a:t>
              </a:r>
              <a:endParaRPr lang="zh-CN" altLang="en-US" sz="1400" b="1" dirty="0">
                <a:solidFill>
                  <a:srgbClr val="000000">
                    <a:lumMod val="85000"/>
                    <a:lumOff val="15000"/>
                  </a:srgbClr>
                </a:solidFill>
                <a:latin typeface="Segoe UI"/>
                <a:ea typeface="微软雅黑"/>
              </a:endParaRPr>
            </a:p>
          </p:txBody>
        </p:sp>
      </p:grpSp>
      <p:sp>
        <p:nvSpPr>
          <p:cNvPr id="60" name="矩形 59"/>
          <p:cNvSpPr/>
          <p:nvPr/>
        </p:nvSpPr>
        <p:spPr>
          <a:xfrm>
            <a:off x="4673600" y="445359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64" name="组 63"/>
          <p:cNvGrpSpPr/>
          <p:nvPr/>
        </p:nvGrpSpPr>
        <p:grpSpPr>
          <a:xfrm>
            <a:off x="4866157" y="4450798"/>
            <a:ext cx="6442251" cy="1562100"/>
            <a:chOff x="-2987851" y="977900"/>
            <a:chExt cx="6442251" cy="1562100"/>
          </a:xfrm>
        </p:grpSpPr>
        <p:sp>
          <p:nvSpPr>
            <p:cNvPr id="65" name="矩形 64"/>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67" name="矩形 66"/>
            <p:cNvSpPr/>
            <p:nvPr/>
          </p:nvSpPr>
          <p:spPr>
            <a:xfrm>
              <a:off x="-2987851" y="1120997"/>
              <a:ext cx="530659"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SVM</a:t>
              </a:r>
              <a:endParaRPr lang="zh-CN" altLang="en-US" sz="1400" b="1" dirty="0">
                <a:solidFill>
                  <a:srgbClr val="000000">
                    <a:lumMod val="85000"/>
                    <a:lumOff val="15000"/>
                  </a:srgbClr>
                </a:solidFill>
                <a:latin typeface="Segoe UI"/>
                <a:ea typeface="微软雅黑"/>
              </a:endParaRPr>
            </a:p>
          </p:txBody>
        </p:sp>
      </p:grpSp>
      <p:sp>
        <p:nvSpPr>
          <p:cNvPr id="69" name="矩形 61">
            <a:extLst>
              <a:ext uri="{FF2B5EF4-FFF2-40B4-BE49-F238E27FC236}">
                <a16:creationId xmlns:a16="http://schemas.microsoft.com/office/drawing/2014/main" id="{E3EB3FDC-C0B4-8442-B6DD-D7D8A615460C}"/>
              </a:ext>
            </a:extLst>
          </p:cNvPr>
          <p:cNvSpPr/>
          <p:nvPr/>
        </p:nvSpPr>
        <p:spPr>
          <a:xfrm>
            <a:off x="8603838" y="4587004"/>
            <a:ext cx="1172437"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Kalman Filter</a:t>
            </a:r>
            <a:endParaRPr lang="zh-CN" altLang="en-US" sz="1400" b="1" dirty="0">
              <a:solidFill>
                <a:srgbClr val="000000">
                  <a:lumMod val="85000"/>
                  <a:lumOff val="15000"/>
                </a:srgbClr>
              </a:solidFill>
              <a:latin typeface="Segoe UI"/>
              <a:ea typeface="微软雅黑"/>
            </a:endParaRPr>
          </a:p>
        </p:txBody>
      </p:sp>
      <p:grpSp>
        <p:nvGrpSpPr>
          <p:cNvPr id="70" name="组 53">
            <a:extLst>
              <a:ext uri="{FF2B5EF4-FFF2-40B4-BE49-F238E27FC236}">
                <a16:creationId xmlns:a16="http://schemas.microsoft.com/office/drawing/2014/main" id="{9081C3C8-B2D9-A34D-8B66-02EF1001ECF1}"/>
              </a:ext>
            </a:extLst>
          </p:cNvPr>
          <p:cNvGrpSpPr/>
          <p:nvPr/>
        </p:nvGrpSpPr>
        <p:grpSpPr>
          <a:xfrm>
            <a:off x="4578773" y="1192213"/>
            <a:ext cx="2895600" cy="1562100"/>
            <a:chOff x="558800" y="977900"/>
            <a:chExt cx="2895600" cy="1562100"/>
          </a:xfrm>
        </p:grpSpPr>
        <p:sp>
          <p:nvSpPr>
            <p:cNvPr id="71" name="矩形 54">
              <a:extLst>
                <a:ext uri="{FF2B5EF4-FFF2-40B4-BE49-F238E27FC236}">
                  <a16:creationId xmlns:a16="http://schemas.microsoft.com/office/drawing/2014/main" id="{B23E4BE2-8E5D-FE4D-A112-207EB053028E}"/>
                </a:ext>
              </a:extLst>
            </p:cNvPr>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73" name="矩形 56">
              <a:extLst>
                <a:ext uri="{FF2B5EF4-FFF2-40B4-BE49-F238E27FC236}">
                  <a16:creationId xmlns:a16="http://schemas.microsoft.com/office/drawing/2014/main" id="{30989220-00E3-4144-A89F-15A8A0B1E242}"/>
                </a:ext>
              </a:extLst>
            </p:cNvPr>
            <p:cNvSpPr/>
            <p:nvPr/>
          </p:nvSpPr>
          <p:spPr>
            <a:xfrm>
              <a:off x="749830" y="1184250"/>
              <a:ext cx="657039"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MACD</a:t>
              </a:r>
              <a:endParaRPr lang="zh-CN" altLang="en-US" sz="1400" b="1" dirty="0">
                <a:solidFill>
                  <a:srgbClr val="000000">
                    <a:lumMod val="85000"/>
                    <a:lumOff val="15000"/>
                  </a:srgbClr>
                </a:solidFill>
                <a:latin typeface="Segoe UI"/>
                <a:ea typeface="微软雅黑"/>
              </a:endParaRPr>
            </a:p>
          </p:txBody>
        </p:sp>
      </p:grpSp>
      <p:sp>
        <p:nvSpPr>
          <p:cNvPr id="77" name="Text Placeholder 1">
            <a:extLst>
              <a:ext uri="{FF2B5EF4-FFF2-40B4-BE49-F238E27FC236}">
                <a16:creationId xmlns:a16="http://schemas.microsoft.com/office/drawing/2014/main" id="{C6716906-6515-0C47-992A-90943024916B}"/>
              </a:ext>
            </a:extLst>
          </p:cNvPr>
          <p:cNvSpPr txBox="1">
            <a:spLocks/>
          </p:cNvSpPr>
          <p:nvPr/>
        </p:nvSpPr>
        <p:spPr>
          <a:xfrm>
            <a:off x="830494" y="1665108"/>
            <a:ext cx="2776421" cy="561888"/>
          </a:xfrm>
          <a:prstGeom prst="rect">
            <a:avLst/>
          </a:prstGeom>
          <a:solidFill>
            <a:schemeClr val="bg1"/>
          </a:solidFill>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AR1 : </a:t>
            </a:r>
            <a:r>
              <a:rPr lang="en-US" sz="1000" b="0" dirty="0"/>
              <a:t>Yt+1= </a:t>
            </a:r>
            <a:r>
              <a:rPr lang="en-US" sz="1000" b="0" dirty="0" err="1"/>
              <a:t>Yt</a:t>
            </a:r>
            <a:r>
              <a:rPr lang="en-US" sz="1000" b="0" dirty="0"/>
              <a:t> + [Open-Close]t + </a:t>
            </a:r>
          </a:p>
          <a:p>
            <a:r>
              <a:rPr lang="en-US" sz="1000" b="0" dirty="0"/>
              <a:t>[High-Low]t +Volume(t) + </a:t>
            </a:r>
            <a:r>
              <a:rPr lang="en-US" sz="1000" b="0" dirty="0">
                <a:solidFill>
                  <a:srgbClr val="FF0000"/>
                </a:solidFill>
              </a:rPr>
              <a:t>ADS(t)</a:t>
            </a:r>
          </a:p>
        </p:txBody>
      </p:sp>
      <p:sp>
        <p:nvSpPr>
          <p:cNvPr id="78" name="Rectangle 77">
            <a:extLst>
              <a:ext uri="{FF2B5EF4-FFF2-40B4-BE49-F238E27FC236}">
                <a16:creationId xmlns:a16="http://schemas.microsoft.com/office/drawing/2014/main" id="{E97E1F67-9AFC-B04D-91B5-9BF54435E8D5}"/>
              </a:ext>
            </a:extLst>
          </p:cNvPr>
          <p:cNvSpPr/>
          <p:nvPr/>
        </p:nvSpPr>
        <p:spPr>
          <a:xfrm>
            <a:off x="8536643" y="2036122"/>
            <a:ext cx="2762576" cy="272895"/>
          </a:xfrm>
          <a:prstGeom prst="rect">
            <a:avLst/>
          </a:prstGeom>
        </p:spPr>
        <p:txBody>
          <a:bodyPr wrap="square">
            <a:spAutoFit/>
          </a:bodyPr>
          <a:lstStyle/>
          <a:p>
            <a:pPr defTabSz="1219170">
              <a:lnSpc>
                <a:spcPct val="130000"/>
              </a:lnSpc>
              <a:defRPr/>
            </a:pPr>
            <a:r>
              <a:rPr lang="en-US" altLang="zh-CN" sz="1000" kern="0" dirty="0">
                <a:latin typeface="Microsoft YaHei" panose="020B0503020204020204" pitchFamily="34" charset="-122"/>
                <a:ea typeface="Microsoft YaHei" panose="020B0503020204020204" pitchFamily="34" charset="-122"/>
              </a:rPr>
              <a:t>y(t)=g(t)+s(t)+h(t)+epsilon</a:t>
            </a:r>
          </a:p>
        </p:txBody>
      </p:sp>
      <p:pic>
        <p:nvPicPr>
          <p:cNvPr id="79" name="Picture 78">
            <a:extLst>
              <a:ext uri="{FF2B5EF4-FFF2-40B4-BE49-F238E27FC236}">
                <a16:creationId xmlns:a16="http://schemas.microsoft.com/office/drawing/2014/main" id="{4239F6CD-576C-1F4F-8576-10841DA64002}"/>
              </a:ext>
            </a:extLst>
          </p:cNvPr>
          <p:cNvPicPr>
            <a:picLocks noChangeAspect="1"/>
          </p:cNvPicPr>
          <p:nvPr/>
        </p:nvPicPr>
        <p:blipFill>
          <a:blip r:embed="rId3"/>
          <a:stretch>
            <a:fillRect/>
          </a:stretch>
        </p:blipFill>
        <p:spPr>
          <a:xfrm>
            <a:off x="4844661" y="5039433"/>
            <a:ext cx="2257179" cy="307777"/>
          </a:xfrm>
          <a:prstGeom prst="rect">
            <a:avLst/>
          </a:prstGeom>
        </p:spPr>
      </p:pic>
      <p:sp>
        <p:nvSpPr>
          <p:cNvPr id="80" name="Rectangle 79">
            <a:extLst>
              <a:ext uri="{FF2B5EF4-FFF2-40B4-BE49-F238E27FC236}">
                <a16:creationId xmlns:a16="http://schemas.microsoft.com/office/drawing/2014/main" id="{F8C2E6A3-2104-9744-A330-FC432E57F203}"/>
              </a:ext>
            </a:extLst>
          </p:cNvPr>
          <p:cNvSpPr/>
          <p:nvPr/>
        </p:nvSpPr>
        <p:spPr>
          <a:xfrm>
            <a:off x="4896126" y="5493503"/>
            <a:ext cx="1269899" cy="246221"/>
          </a:xfrm>
          <a:prstGeom prst="rect">
            <a:avLst/>
          </a:prstGeom>
        </p:spPr>
        <p:txBody>
          <a:bodyPr wrap="none">
            <a:spAutoFit/>
          </a:bodyPr>
          <a:lstStyle/>
          <a:p>
            <a:r>
              <a:rPr lang="en-US" sz="1000" dirty="0">
                <a:latin typeface="Microsoft YaHei" panose="020B0503020204020204" pitchFamily="34" charset="-122"/>
                <a:ea typeface="Microsoft YaHei" panose="020B0503020204020204" pitchFamily="34" charset="-122"/>
              </a:rPr>
              <a:t>|</a:t>
            </a:r>
            <a:r>
              <a:rPr lang="en-US" sz="1000" dirty="0" err="1">
                <a:latin typeface="Microsoft YaHei" panose="020B0503020204020204" pitchFamily="34" charset="-122"/>
                <a:ea typeface="Microsoft YaHei" panose="020B0503020204020204" pitchFamily="34" charset="-122"/>
              </a:rPr>
              <a:t>yi</a:t>
            </a:r>
            <a:r>
              <a:rPr lang="en-US" sz="1000" dirty="0">
                <a:latin typeface="Microsoft YaHei" panose="020B0503020204020204" pitchFamily="34" charset="-122"/>
                <a:ea typeface="Microsoft YaHei" panose="020B0503020204020204" pitchFamily="34" charset="-122"/>
              </a:rPr>
              <a:t>−w∙</a:t>
            </a:r>
            <a:r>
              <a:rPr lang="el-GR" sz="1000" dirty="0" err="1">
                <a:latin typeface="Microsoft YaHei" panose="020B0503020204020204" pitchFamily="34" charset="-122"/>
                <a:ea typeface="Microsoft YaHei" panose="020B0503020204020204" pitchFamily="34" charset="-122"/>
              </a:rPr>
              <a:t>ϕ</a:t>
            </a:r>
            <a:r>
              <a:rPr lang="el-GR" sz="1000" dirty="0">
                <a:latin typeface="Microsoft YaHei" panose="020B0503020204020204" pitchFamily="34" charset="-122"/>
                <a:ea typeface="Microsoft YaHei" panose="020B0503020204020204" pitchFamily="34" charset="-122"/>
              </a:rPr>
              <a:t>(</a:t>
            </a:r>
            <a:r>
              <a:rPr lang="en-US" sz="1000" dirty="0">
                <a:latin typeface="Microsoft YaHei" panose="020B0503020204020204" pitchFamily="34" charset="-122"/>
                <a:ea typeface="Microsoft YaHei" panose="020B0503020204020204" pitchFamily="34" charset="-122"/>
              </a:rPr>
              <a:t>xi)−b| ≤ </a:t>
            </a:r>
            <a:r>
              <a:rPr lang="el-GR" sz="1000" dirty="0">
                <a:latin typeface="Microsoft YaHei" panose="020B0503020204020204" pitchFamily="34" charset="-122"/>
                <a:ea typeface="Microsoft YaHei" panose="020B0503020204020204" pitchFamily="34" charset="-122"/>
              </a:rPr>
              <a:t>ϵ</a:t>
            </a:r>
            <a:endParaRPr lang="en-US" sz="1000" dirty="0"/>
          </a:p>
        </p:txBody>
      </p:sp>
      <p:pic>
        <p:nvPicPr>
          <p:cNvPr id="81" name="Picture 80">
            <a:extLst>
              <a:ext uri="{FF2B5EF4-FFF2-40B4-BE49-F238E27FC236}">
                <a16:creationId xmlns:a16="http://schemas.microsoft.com/office/drawing/2014/main" id="{88478ADC-0F35-9445-9354-5F460995ECEB}"/>
              </a:ext>
            </a:extLst>
          </p:cNvPr>
          <p:cNvPicPr>
            <a:picLocks noChangeAspect="1"/>
          </p:cNvPicPr>
          <p:nvPr/>
        </p:nvPicPr>
        <p:blipFill>
          <a:blip r:embed="rId4"/>
          <a:stretch>
            <a:fillRect/>
          </a:stretch>
        </p:blipFill>
        <p:spPr>
          <a:xfrm>
            <a:off x="8483849" y="4947308"/>
            <a:ext cx="2732471" cy="516975"/>
          </a:xfrm>
          <a:prstGeom prst="rect">
            <a:avLst/>
          </a:prstGeom>
        </p:spPr>
      </p:pic>
      <p:pic>
        <p:nvPicPr>
          <p:cNvPr id="82" name="Picture 81">
            <a:extLst>
              <a:ext uri="{FF2B5EF4-FFF2-40B4-BE49-F238E27FC236}">
                <a16:creationId xmlns:a16="http://schemas.microsoft.com/office/drawing/2014/main" id="{685EBE3D-77AD-D44C-94CB-4463256E5D6B}"/>
              </a:ext>
            </a:extLst>
          </p:cNvPr>
          <p:cNvPicPr>
            <a:picLocks noChangeAspect="1"/>
          </p:cNvPicPr>
          <p:nvPr/>
        </p:nvPicPr>
        <p:blipFill>
          <a:blip r:embed="rId5"/>
          <a:stretch>
            <a:fillRect/>
          </a:stretch>
        </p:blipFill>
        <p:spPr>
          <a:xfrm>
            <a:off x="8499089" y="5479549"/>
            <a:ext cx="2588871" cy="481244"/>
          </a:xfrm>
          <a:prstGeom prst="rect">
            <a:avLst/>
          </a:prstGeom>
        </p:spPr>
      </p:pic>
      <p:sp>
        <p:nvSpPr>
          <p:cNvPr id="83" name="TextBox 82">
            <a:extLst>
              <a:ext uri="{FF2B5EF4-FFF2-40B4-BE49-F238E27FC236}">
                <a16:creationId xmlns:a16="http://schemas.microsoft.com/office/drawing/2014/main" id="{46D7073B-5888-2441-8D71-F850D2F51528}"/>
              </a:ext>
            </a:extLst>
          </p:cNvPr>
          <p:cNvSpPr txBox="1"/>
          <p:nvPr/>
        </p:nvSpPr>
        <p:spPr>
          <a:xfrm>
            <a:off x="835536" y="2226996"/>
            <a:ext cx="2791948" cy="472950"/>
          </a:xfrm>
          <a:prstGeom prst="rect">
            <a:avLst/>
          </a:prstGeom>
          <a:solidFill>
            <a:schemeClr val="bg1"/>
          </a:solidFill>
        </p:spPr>
        <p:txBody>
          <a:bodyPr wrap="square" rtlCol="0">
            <a:spAutoFit/>
          </a:bodyPr>
          <a:lstStyle/>
          <a:p>
            <a:pPr>
              <a:lnSpc>
                <a:spcPct val="130000"/>
              </a:lnSpc>
              <a:spcBef>
                <a:spcPts val="600"/>
              </a:spcBef>
            </a:pPr>
            <a:r>
              <a:rPr lang="en-US" sz="1000" b="1" kern="0" dirty="0">
                <a:latin typeface="微软雅黑" panose="020B0503020204020204" pitchFamily="34" charset="-122"/>
                <a:ea typeface="微软雅黑" panose="020B0503020204020204" pitchFamily="34" charset="-122"/>
                <a:cs typeface="+mn-ea"/>
                <a:sym typeface="+mn-lt"/>
              </a:rPr>
              <a:t>F-F</a:t>
            </a:r>
            <a:r>
              <a:rPr lang="en-US" sz="1000" kern="0" dirty="0">
                <a:latin typeface="微软雅黑" panose="020B0503020204020204" pitchFamily="34" charset="-122"/>
                <a:ea typeface="微软雅黑" panose="020B0503020204020204" pitchFamily="34" charset="-122"/>
                <a:cs typeface="+mn-ea"/>
                <a:sym typeface="+mn-lt"/>
              </a:rPr>
              <a:t> : Yt+1=Mkt-RF (t) + SMB(t) + HML (t) +ADS(t) + Percentage Change in Volume</a:t>
            </a:r>
          </a:p>
        </p:txBody>
      </p:sp>
      <p:sp>
        <p:nvSpPr>
          <p:cNvPr id="85" name="Rectangle 84">
            <a:extLst>
              <a:ext uri="{FF2B5EF4-FFF2-40B4-BE49-F238E27FC236}">
                <a16:creationId xmlns:a16="http://schemas.microsoft.com/office/drawing/2014/main" id="{A0BAAEF7-B526-7D4A-A019-9B5B5B78835F}"/>
              </a:ext>
            </a:extLst>
          </p:cNvPr>
          <p:cNvSpPr/>
          <p:nvPr/>
        </p:nvSpPr>
        <p:spPr>
          <a:xfrm>
            <a:off x="4749216" y="1992384"/>
            <a:ext cx="2675189" cy="400110"/>
          </a:xfrm>
          <a:prstGeom prst="rect">
            <a:avLst/>
          </a:prstGeom>
          <a:solidFill>
            <a:schemeClr val="bg1"/>
          </a:solidFill>
        </p:spPr>
        <p:txBody>
          <a:bodyPr wrap="square">
            <a:spAutoFit/>
          </a:bodyPr>
          <a:lstStyle/>
          <a:p>
            <a:r>
              <a:rPr lang="en-US" sz="1000" dirty="0">
                <a:latin typeface="Microsoft YaHei" panose="020B0503020204020204" pitchFamily="34" charset="-122"/>
                <a:ea typeface="Microsoft YaHei" panose="020B0503020204020204" pitchFamily="34" charset="-122"/>
              </a:rPr>
              <a:t>MACD=EMA_12-EMA_26</a:t>
            </a:r>
          </a:p>
          <a:p>
            <a:r>
              <a:rPr lang="en-US" sz="1000" dirty="0" err="1">
                <a:latin typeface="Microsoft YaHei" panose="020B0503020204020204" pitchFamily="34" charset="-122"/>
                <a:ea typeface="Microsoft YaHei" panose="020B0503020204020204" pitchFamily="34" charset="-122"/>
              </a:rPr>
              <a:t>Yt</a:t>
            </a:r>
            <a:r>
              <a:rPr lang="en-US" sz="1000" dirty="0">
                <a:latin typeface="Microsoft YaHei" panose="020B0503020204020204" pitchFamily="34" charset="-122"/>
                <a:ea typeface="Microsoft YaHei" panose="020B0503020204020204" pitchFamily="34" charset="-122"/>
              </a:rPr>
              <a:t>=beta_hat0+beta_hat1*</a:t>
            </a:r>
            <a:r>
              <a:rPr lang="en-US" sz="1000" dirty="0" err="1">
                <a:latin typeface="Microsoft YaHei" panose="020B0503020204020204" pitchFamily="34" charset="-122"/>
                <a:ea typeface="Microsoft YaHei" panose="020B0503020204020204" pitchFamily="34" charset="-122"/>
              </a:rPr>
              <a:t>MACD+ut_hat</a:t>
            </a:r>
            <a:endParaRPr lang="en-US" sz="1000" dirty="0">
              <a:latin typeface="Microsoft YaHei" panose="020B0503020204020204" pitchFamily="34" charset="-122"/>
              <a:ea typeface="Microsoft YaHei" panose="020B0503020204020204" pitchFamily="34" charset="-122"/>
            </a:endParaRPr>
          </a:p>
        </p:txBody>
      </p:sp>
      <p:sp>
        <p:nvSpPr>
          <p:cNvPr id="87" name="矩形 39">
            <a:extLst>
              <a:ext uri="{FF2B5EF4-FFF2-40B4-BE49-F238E27FC236}">
                <a16:creationId xmlns:a16="http://schemas.microsoft.com/office/drawing/2014/main" id="{24C6333A-07AF-AF4F-8738-0850538AD98E}"/>
              </a:ext>
            </a:extLst>
          </p:cNvPr>
          <p:cNvSpPr/>
          <p:nvPr/>
        </p:nvSpPr>
        <p:spPr>
          <a:xfrm>
            <a:off x="4353756" y="637190"/>
            <a:ext cx="3765579" cy="453394"/>
          </a:xfrm>
          <a:prstGeom prst="rect">
            <a:avLst/>
          </a:prstGeom>
        </p:spPr>
        <p:txBody>
          <a:bodyPr wrap="square">
            <a:spAutoFit/>
          </a:bodyPr>
          <a:lstStyle/>
          <a:p>
            <a:pPr algn="ctr">
              <a:lnSpc>
                <a:spcPct val="130000"/>
              </a:lnSpc>
            </a:pPr>
            <a:r>
              <a:rPr lang="en-US" altLang="zh-CN" sz="2000" b="1" dirty="0">
                <a:latin typeface="微软雅黑" charset="0"/>
                <a:ea typeface="微软雅黑" charset="0"/>
              </a:rPr>
              <a:t>Models for Price</a:t>
            </a:r>
            <a:endParaRPr lang="zh-CN" altLang="en-US" sz="2000" b="1" dirty="0">
              <a:latin typeface="微软雅黑" charset="0"/>
              <a:ea typeface="微软雅黑" charset="0"/>
            </a:endParaRPr>
          </a:p>
        </p:txBody>
      </p:sp>
      <p:sp>
        <p:nvSpPr>
          <p:cNvPr id="91" name="文本占位符 1">
            <a:extLst>
              <a:ext uri="{FF2B5EF4-FFF2-40B4-BE49-F238E27FC236}">
                <a16:creationId xmlns:a16="http://schemas.microsoft.com/office/drawing/2014/main" id="{538BAB48-1D3B-E54A-B653-648A174D9A44}"/>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6820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987893" y="4048983"/>
            <a:ext cx="2263761" cy="707886"/>
          </a:xfrm>
          <a:prstGeom prst="rect">
            <a:avLst/>
          </a:prstGeom>
        </p:spPr>
        <p:txBody>
          <a:bodyPr wrap="none">
            <a:spAutoFit/>
          </a:bodyPr>
          <a:lstStyle/>
          <a:p>
            <a:pPr algn="ctr"/>
            <a:r>
              <a:rPr lang="en-US" altLang="zh-CN" sz="4000" b="1" dirty="0">
                <a:solidFill>
                  <a:srgbClr val="000000"/>
                </a:solidFill>
                <a:latin typeface="Segoe UI"/>
              </a:rPr>
              <a:t>F-F &amp; AR1</a:t>
            </a:r>
            <a:endParaRPr lang="zh-CN" altLang="en-US" sz="40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506FA2C6-07A3-AC4A-9520-1557C1730C8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73924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F - F</a:t>
            </a:r>
          </a:p>
        </p:txBody>
      </p:sp>
      <p:sp>
        <p:nvSpPr>
          <p:cNvPr id="5" name="TextBox 4">
            <a:extLst>
              <a:ext uri="{FF2B5EF4-FFF2-40B4-BE49-F238E27FC236}">
                <a16:creationId xmlns:a16="http://schemas.microsoft.com/office/drawing/2014/main" id="{12088DCB-5FE6-684B-8577-03A24C65A147}"/>
              </a:ext>
            </a:extLst>
          </p:cNvPr>
          <p:cNvSpPr txBox="1"/>
          <p:nvPr/>
        </p:nvSpPr>
        <p:spPr>
          <a:xfrm>
            <a:off x="1246414" y="1709351"/>
            <a:ext cx="9699171" cy="417358"/>
          </a:xfrm>
          <a:prstGeom prst="rect">
            <a:avLst/>
          </a:prstGeom>
          <a:solidFill>
            <a:schemeClr val="bg1"/>
          </a:solidFill>
        </p:spPr>
        <p:txBody>
          <a:bodyPr wrap="square" rtlCol="0">
            <a:spAutoFit/>
          </a:bodyPr>
          <a:lstStyle/>
          <a:p>
            <a:pPr>
              <a:lnSpc>
                <a:spcPct val="130000"/>
              </a:lnSpc>
              <a:spcBef>
                <a:spcPts val="600"/>
              </a:spcBef>
            </a:pPr>
            <a:r>
              <a:rPr lang="en-US" b="1" kern="0" dirty="0">
                <a:latin typeface="微软雅黑" panose="020B0503020204020204" pitchFamily="34" charset="-122"/>
                <a:ea typeface="微软雅黑" panose="020B0503020204020204" pitchFamily="34" charset="-122"/>
                <a:cs typeface="+mn-ea"/>
                <a:sym typeface="+mn-lt"/>
              </a:rPr>
              <a:t>Yt+1=Mkt-RF (t) + SMB(t) + HML (t) +ADS(t) + Percentage Change in Volume</a:t>
            </a:r>
          </a:p>
        </p:txBody>
      </p:sp>
      <p:sp>
        <p:nvSpPr>
          <p:cNvPr id="7" name="TextBox 6">
            <a:extLst>
              <a:ext uri="{FF2B5EF4-FFF2-40B4-BE49-F238E27FC236}">
                <a16:creationId xmlns:a16="http://schemas.microsoft.com/office/drawing/2014/main" id="{FC3D06DE-528B-364D-9E25-661E333706EB}"/>
              </a:ext>
            </a:extLst>
          </p:cNvPr>
          <p:cNvSpPr txBox="1"/>
          <p:nvPr/>
        </p:nvSpPr>
        <p:spPr>
          <a:xfrm>
            <a:off x="1246414" y="3018450"/>
            <a:ext cx="10861040" cy="2130199"/>
          </a:xfrm>
          <a:prstGeom prst="rect">
            <a:avLst/>
          </a:prstGeom>
          <a:solidFill>
            <a:schemeClr val="bg1"/>
          </a:solidFill>
        </p:spPr>
        <p:txBody>
          <a:bodyPr wrap="square" rtlCol="0">
            <a:spAutoFit/>
          </a:bodyPr>
          <a:lstStyle/>
          <a:p>
            <a:pPr>
              <a:lnSpc>
                <a:spcPct val="130000"/>
              </a:lnSpc>
              <a:spcBef>
                <a:spcPts val="600"/>
              </a:spcBef>
            </a:pPr>
            <a:r>
              <a:rPr lang="en-US" sz="1400" b="1" dirty="0" err="1">
                <a:solidFill>
                  <a:srgbClr val="FF0000"/>
                </a:solidFill>
              </a:rPr>
              <a:t>beta_hat</a:t>
            </a:r>
            <a:r>
              <a:rPr lang="en-US" sz="1400" b="1" dirty="0"/>
              <a:t>: [ 1.51993656e+02, 1.25366576e-02, -6.75698435e-01, -3.05525737e+00, 5.29167412e+01, -1.28690965e+00] </a:t>
            </a:r>
          </a:p>
          <a:p>
            <a:pPr>
              <a:lnSpc>
                <a:spcPct val="130000"/>
              </a:lnSpc>
              <a:spcBef>
                <a:spcPts val="600"/>
              </a:spcBef>
            </a:pPr>
            <a:r>
              <a:rPr lang="en-US" sz="1400" b="1" dirty="0" err="1">
                <a:solidFill>
                  <a:srgbClr val="FF0000"/>
                </a:solidFill>
              </a:rPr>
              <a:t>t_test</a:t>
            </a:r>
            <a:r>
              <a:rPr lang="en-US" sz="1400" b="1" dirty="0"/>
              <a:t>:      [ 1.50798981e+02, 9.59203728e-03, -3.43638725e-01, -1.64249352e+00, 1.60566019e+01,  -5.02477264e-01]</a:t>
            </a:r>
          </a:p>
          <a:p>
            <a:pPr>
              <a:lnSpc>
                <a:spcPct val="130000"/>
              </a:lnSpc>
              <a:spcBef>
                <a:spcPts val="600"/>
              </a:spcBef>
            </a:pPr>
            <a:r>
              <a:rPr lang="en-US" sz="1400" b="1" dirty="0" err="1">
                <a:solidFill>
                  <a:srgbClr val="FF0000"/>
                </a:solidFill>
              </a:rPr>
              <a:t>p_val_t</a:t>
            </a:r>
            <a:r>
              <a:rPr lang="en-US" sz="1400" b="1" dirty="0"/>
              <a:t>:    [0.0</a:t>
            </a:r>
            <a:r>
              <a:rPr lang="en-US" sz="1400" b="1" dirty="0">
                <a:solidFill>
                  <a:srgbClr val="FF0000"/>
                </a:solidFill>
              </a:rPr>
              <a:t>, 0.9923496342306288, 0.7312258063716599</a:t>
            </a:r>
            <a:r>
              <a:rPr lang="en-US" sz="1400" b="1" dirty="0"/>
              <a:t>, </a:t>
            </a:r>
            <a:r>
              <a:rPr lang="en-US" sz="1400" b="1" dirty="0">
                <a:solidFill>
                  <a:srgbClr val="FF0000"/>
                </a:solidFill>
              </a:rPr>
              <a:t>0.1009569831720234</a:t>
            </a:r>
            <a:r>
              <a:rPr lang="en-US" sz="1400" b="1" dirty="0"/>
              <a:t>, 0.0, </a:t>
            </a:r>
            <a:r>
              <a:rPr lang="en-US" sz="1400" b="1" dirty="0">
                <a:solidFill>
                  <a:srgbClr val="FF0000"/>
                </a:solidFill>
              </a:rPr>
              <a:t>0.6154969494414058</a:t>
            </a:r>
            <a:r>
              <a:rPr lang="en-US" sz="1400" b="1" dirty="0"/>
              <a:t>]</a:t>
            </a:r>
          </a:p>
          <a:p>
            <a:pPr>
              <a:lnSpc>
                <a:spcPct val="130000"/>
              </a:lnSpc>
              <a:spcBef>
                <a:spcPts val="600"/>
              </a:spcBef>
            </a:pPr>
            <a:r>
              <a:rPr lang="en-US" sz="1400" b="1" dirty="0" err="1">
                <a:solidFill>
                  <a:srgbClr val="FF0000"/>
                </a:solidFill>
              </a:rPr>
              <a:t>f_test</a:t>
            </a:r>
            <a:r>
              <a:rPr lang="en-US" sz="1400" b="1" dirty="0"/>
              <a:t>:      6.480451452052192 </a:t>
            </a:r>
          </a:p>
          <a:p>
            <a:pPr>
              <a:lnSpc>
                <a:spcPct val="130000"/>
              </a:lnSpc>
              <a:spcBef>
                <a:spcPts val="600"/>
              </a:spcBef>
            </a:pPr>
            <a:r>
              <a:rPr lang="en-US" sz="1400" b="1" dirty="0" err="1">
                <a:solidFill>
                  <a:srgbClr val="FF0000"/>
                </a:solidFill>
              </a:rPr>
              <a:t>p_val</a:t>
            </a:r>
            <a:r>
              <a:rPr lang="en-US" sz="1400" b="1" dirty="0">
                <a:solidFill>
                  <a:srgbClr val="FF0000"/>
                </a:solidFill>
              </a:rPr>
              <a:t> </a:t>
            </a:r>
            <a:r>
              <a:rPr lang="en-US" sz="1400" b="1" dirty="0" err="1">
                <a:solidFill>
                  <a:srgbClr val="FF0000"/>
                </a:solidFill>
              </a:rPr>
              <a:t>f_test</a:t>
            </a:r>
            <a:r>
              <a:rPr lang="en-US" sz="1400" b="1" dirty="0"/>
              <a:t>: 6.785081437921114e-06</a:t>
            </a:r>
          </a:p>
          <a:p>
            <a:pPr>
              <a:lnSpc>
                <a:spcPct val="130000"/>
              </a:lnSpc>
              <a:spcBef>
                <a:spcPts val="600"/>
              </a:spcBef>
            </a:pPr>
            <a:r>
              <a:rPr lang="en-US" sz="1400" b="1" dirty="0">
                <a:solidFill>
                  <a:srgbClr val="FF0000"/>
                </a:solidFill>
              </a:rPr>
              <a:t>R2 and adj_R2</a:t>
            </a:r>
            <a:r>
              <a:rPr lang="en-US" sz="1400" b="1" dirty="0"/>
              <a:t>: 0.2839158701495429 0.2785317789476598</a:t>
            </a:r>
            <a:endParaRPr lang="en-US" sz="1400" b="1"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文本占位符 1">
            <a:extLst>
              <a:ext uri="{FF2B5EF4-FFF2-40B4-BE49-F238E27FC236}">
                <a16:creationId xmlns:a16="http://schemas.microsoft.com/office/drawing/2014/main" id="{1E40B8E2-CD4F-094A-BEB3-E1CAE23D6575}"/>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79789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F - F</a:t>
            </a:r>
          </a:p>
        </p:txBody>
      </p:sp>
      <p:pic>
        <p:nvPicPr>
          <p:cNvPr id="6" name="Picture 5">
            <a:extLst>
              <a:ext uri="{FF2B5EF4-FFF2-40B4-BE49-F238E27FC236}">
                <a16:creationId xmlns:a16="http://schemas.microsoft.com/office/drawing/2014/main" id="{FE15F39B-9F94-7640-8D3E-FCE96755F207}"/>
              </a:ext>
            </a:extLst>
          </p:cNvPr>
          <p:cNvPicPr>
            <a:picLocks noChangeAspect="1"/>
          </p:cNvPicPr>
          <p:nvPr/>
        </p:nvPicPr>
        <p:blipFill>
          <a:blip r:embed="rId3"/>
          <a:stretch>
            <a:fillRect/>
          </a:stretch>
        </p:blipFill>
        <p:spPr>
          <a:xfrm>
            <a:off x="1246414" y="1123887"/>
            <a:ext cx="9699171" cy="5314131"/>
          </a:xfrm>
          <a:prstGeom prst="rect">
            <a:avLst/>
          </a:prstGeom>
        </p:spPr>
      </p:pic>
      <p:sp>
        <p:nvSpPr>
          <p:cNvPr id="9" name="文本占位符 1">
            <a:extLst>
              <a:ext uri="{FF2B5EF4-FFF2-40B4-BE49-F238E27FC236}">
                <a16:creationId xmlns:a16="http://schemas.microsoft.com/office/drawing/2014/main" id="{81564F62-E394-534F-A6E4-4399844541D6}"/>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424491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AR1</a:t>
            </a:r>
          </a:p>
        </p:txBody>
      </p:sp>
      <p:sp>
        <p:nvSpPr>
          <p:cNvPr id="6" name="Text Placeholder 1">
            <a:extLst>
              <a:ext uri="{FF2B5EF4-FFF2-40B4-BE49-F238E27FC236}">
                <a16:creationId xmlns:a16="http://schemas.microsoft.com/office/drawing/2014/main" id="{73E067FF-FB0B-8C4D-8FDD-67ABDB5FD995}"/>
              </a:ext>
            </a:extLst>
          </p:cNvPr>
          <p:cNvSpPr txBox="1">
            <a:spLocks/>
          </p:cNvSpPr>
          <p:nvPr/>
        </p:nvSpPr>
        <p:spPr>
          <a:xfrm>
            <a:off x="1246414" y="1638174"/>
            <a:ext cx="9699171" cy="561888"/>
          </a:xfrm>
          <a:prstGeom prst="rect">
            <a:avLst/>
          </a:prstGeom>
          <a:solidFill>
            <a:schemeClr val="bg1"/>
          </a:solidFill>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Yt+1= Yt + [Open-Close]t + [High-Low]t +Volume(t) + </a:t>
            </a:r>
            <a:r>
              <a:rPr lang="en-US" sz="2000">
                <a:solidFill>
                  <a:srgbClr val="FF0000"/>
                </a:solidFill>
              </a:rPr>
              <a:t>ADS(t)</a:t>
            </a:r>
            <a:endParaRPr lang="en-US" sz="2000" dirty="0">
              <a:solidFill>
                <a:srgbClr val="FF0000"/>
              </a:solidFill>
            </a:endParaRPr>
          </a:p>
        </p:txBody>
      </p:sp>
      <p:sp>
        <p:nvSpPr>
          <p:cNvPr id="8" name="Text Placeholder 1">
            <a:extLst>
              <a:ext uri="{FF2B5EF4-FFF2-40B4-BE49-F238E27FC236}">
                <a16:creationId xmlns:a16="http://schemas.microsoft.com/office/drawing/2014/main" id="{A301FDCA-1918-9741-B7FF-781836A2111C}"/>
              </a:ext>
            </a:extLst>
          </p:cNvPr>
          <p:cNvSpPr txBox="1">
            <a:spLocks/>
          </p:cNvSpPr>
          <p:nvPr/>
        </p:nvSpPr>
        <p:spPr>
          <a:xfrm>
            <a:off x="1246413" y="2529683"/>
            <a:ext cx="10945587" cy="3396198"/>
          </a:xfrm>
          <a:prstGeom prst="rect">
            <a:avLst/>
          </a:prstGeom>
          <a:solidFill>
            <a:schemeClr val="bg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6000" b="1" kern="1200">
                <a:blipFill dpi="0" rotWithShape="1">
                  <a:blip r:embed="rId3"/>
                  <a:srcRect/>
                  <a:stretch>
                    <a:fillRect/>
                  </a:stretch>
                </a:blip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err="1">
                <a:solidFill>
                  <a:srgbClr val="FF0000"/>
                </a:solidFill>
              </a:rPr>
              <a:t>beta_hat</a:t>
            </a:r>
            <a:r>
              <a:rPr lang="en-US" sz="1400" dirty="0">
                <a:solidFill>
                  <a:srgbClr val="FF0000"/>
                </a:solidFill>
              </a:rPr>
              <a:t>:</a:t>
            </a:r>
            <a:r>
              <a:rPr lang="en-US" sz="1400" dirty="0">
                <a:solidFill>
                  <a:schemeClr val="tx1"/>
                </a:solidFill>
              </a:rPr>
              <a:t>[ 3.97468545e-01,   9.97408109e-01,  -9.40087859e-01,  9.92312838e-02, -1.13826300e-06,  5.84216810e-02]</a:t>
            </a:r>
          </a:p>
          <a:p>
            <a:r>
              <a:rPr lang="pt-BR" sz="1400" dirty="0">
                <a:solidFill>
                  <a:srgbClr val="FF0000"/>
                </a:solidFill>
              </a:rPr>
              <a:t>t_test:      </a:t>
            </a:r>
            <a:r>
              <a:rPr lang="pt-BR" sz="1400" dirty="0">
                <a:solidFill>
                  <a:schemeClr val="tx1"/>
                </a:solidFill>
              </a:rPr>
              <a:t>[ 2.03954265e+00, 8.21545691e+02, -8.94836520e+01, 8.13056983e+00, -4.46183473e+00,  5.23482991e-01]</a:t>
            </a:r>
          </a:p>
          <a:p>
            <a:r>
              <a:rPr lang="pt-BR" sz="1400" dirty="0">
                <a:solidFill>
                  <a:srgbClr val="FF0000"/>
                </a:solidFill>
              </a:rPr>
              <a:t>p_val t:    </a:t>
            </a:r>
            <a:r>
              <a:rPr lang="pt-BR" sz="1400" dirty="0">
                <a:solidFill>
                  <a:schemeClr val="tx1"/>
                </a:solidFill>
              </a:rPr>
              <a:t>[0.04178828109159505, 0.0, 0.0, 1.9984014443252818e-15, 9.532498746578355e-06, </a:t>
            </a:r>
            <a:r>
              <a:rPr lang="pt-BR" sz="1400" dirty="0">
                <a:solidFill>
                  <a:srgbClr val="FF0000"/>
                </a:solidFill>
              </a:rPr>
              <a:t>0.6008115364530675</a:t>
            </a:r>
            <a:r>
              <a:rPr lang="pt-BR" sz="1400" dirty="0">
                <a:solidFill>
                  <a:schemeClr val="tx1"/>
                </a:solidFill>
              </a:rPr>
              <a:t>]</a:t>
            </a:r>
          </a:p>
          <a:p>
            <a:r>
              <a:rPr lang="pt-BR" sz="1400" dirty="0">
                <a:solidFill>
                  <a:srgbClr val="FF0000"/>
                </a:solidFill>
              </a:rPr>
              <a:t>f_test:  </a:t>
            </a:r>
            <a:r>
              <a:rPr lang="pt-BR" sz="1400" dirty="0">
                <a:solidFill>
                  <a:schemeClr val="tx1"/>
                </a:solidFill>
              </a:rPr>
              <a:t>9835376.462412778</a:t>
            </a:r>
          </a:p>
          <a:p>
            <a:r>
              <a:rPr lang="pt-BR" sz="1400" dirty="0">
                <a:solidFill>
                  <a:srgbClr val="FF0000"/>
                </a:solidFill>
              </a:rPr>
              <a:t>p_val f:  </a:t>
            </a:r>
            <a:r>
              <a:rPr lang="pt-BR" sz="1400" dirty="0">
                <a:solidFill>
                  <a:schemeClr val="tx1"/>
                </a:solidFill>
              </a:rPr>
              <a:t>1.1102230246251565e-16</a:t>
            </a:r>
          </a:p>
          <a:p>
            <a:r>
              <a:rPr lang="pt-BR" sz="1400" dirty="0">
                <a:solidFill>
                  <a:srgbClr val="FF0000"/>
                </a:solidFill>
              </a:rPr>
              <a:t>R2 and adj_R2:  </a:t>
            </a:r>
            <a:r>
              <a:rPr lang="pt-BR" sz="1400" dirty="0">
                <a:solidFill>
                  <a:schemeClr val="tx1"/>
                </a:solidFill>
              </a:rPr>
              <a:t>0.999412364428967   0.9994079461164028</a:t>
            </a:r>
            <a:endParaRPr lang="en-US" sz="1400" dirty="0">
              <a:solidFill>
                <a:schemeClr val="tx1"/>
              </a:solidFill>
            </a:endParaRPr>
          </a:p>
        </p:txBody>
      </p:sp>
      <p:sp>
        <p:nvSpPr>
          <p:cNvPr id="10" name="文本占位符 1">
            <a:extLst>
              <a:ext uri="{FF2B5EF4-FFF2-40B4-BE49-F238E27FC236}">
                <a16:creationId xmlns:a16="http://schemas.microsoft.com/office/drawing/2014/main" id="{3128AF74-273C-A942-9E72-9222CE45433F}"/>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39736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AR1</a:t>
            </a:r>
          </a:p>
        </p:txBody>
      </p:sp>
      <p:pic>
        <p:nvPicPr>
          <p:cNvPr id="5" name="Picture 4">
            <a:extLst>
              <a:ext uri="{FF2B5EF4-FFF2-40B4-BE49-F238E27FC236}">
                <a16:creationId xmlns:a16="http://schemas.microsoft.com/office/drawing/2014/main" id="{B24247F8-814C-3A47-ABA2-E3DDA3BB3F5F}"/>
              </a:ext>
            </a:extLst>
          </p:cNvPr>
          <p:cNvPicPr>
            <a:picLocks noChangeAspect="1"/>
          </p:cNvPicPr>
          <p:nvPr/>
        </p:nvPicPr>
        <p:blipFill>
          <a:blip r:embed="rId3"/>
          <a:stretch>
            <a:fillRect/>
          </a:stretch>
        </p:blipFill>
        <p:spPr>
          <a:xfrm>
            <a:off x="1140405" y="1308553"/>
            <a:ext cx="9699171" cy="5249374"/>
          </a:xfrm>
          <a:prstGeom prst="rect">
            <a:avLst/>
          </a:prstGeom>
        </p:spPr>
      </p:pic>
      <p:sp>
        <p:nvSpPr>
          <p:cNvPr id="8" name="文本占位符 1">
            <a:extLst>
              <a:ext uri="{FF2B5EF4-FFF2-40B4-BE49-F238E27FC236}">
                <a16:creationId xmlns:a16="http://schemas.microsoft.com/office/drawing/2014/main" id="{1FA6C188-CED8-8847-B743-B604214FEC2B}"/>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41117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478107" y="4048983"/>
            <a:ext cx="3283335" cy="646331"/>
          </a:xfrm>
          <a:prstGeom prst="rect">
            <a:avLst/>
          </a:prstGeom>
        </p:spPr>
        <p:txBody>
          <a:bodyPr wrap="none">
            <a:spAutoFit/>
          </a:bodyPr>
          <a:lstStyle/>
          <a:p>
            <a:pPr algn="ctr"/>
            <a:r>
              <a:rPr lang="en-US" altLang="zh-CN" sz="3600" b="1" dirty="0">
                <a:solidFill>
                  <a:srgbClr val="000000"/>
                </a:solidFill>
                <a:latin typeface="Segoe UI"/>
              </a:rPr>
              <a:t>Moving Average</a:t>
            </a:r>
            <a:endParaRPr lang="zh-CN" altLang="en-US" sz="36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833EBB38-9828-D344-BAF1-99A7C133704A}"/>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33003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2813176" cy="369332"/>
          </a:xfrm>
          <a:prstGeom prst="rect">
            <a:avLst/>
          </a:prstGeom>
          <a:noFill/>
        </p:spPr>
        <p:txBody>
          <a:bodyPr wrap="square" rtlCol="0">
            <a:spAutoFit/>
          </a:bodyPr>
          <a:lstStyle/>
          <a:p>
            <a:r>
              <a:rPr lang="en-US" dirty="0"/>
              <a:t>Simple Moving Average</a:t>
            </a:r>
          </a:p>
        </p:txBody>
      </p:sp>
      <p:sp>
        <p:nvSpPr>
          <p:cNvPr id="9" name="Rectangle 8">
            <a:extLst>
              <a:ext uri="{FF2B5EF4-FFF2-40B4-BE49-F238E27FC236}">
                <a16:creationId xmlns:a16="http://schemas.microsoft.com/office/drawing/2014/main" id="{D6CA0B15-CB38-D246-97F3-8F1517E8CFF1}"/>
              </a:ext>
            </a:extLst>
          </p:cNvPr>
          <p:cNvSpPr/>
          <p:nvPr/>
        </p:nvSpPr>
        <p:spPr>
          <a:xfrm>
            <a:off x="1246413" y="1929518"/>
            <a:ext cx="9157427" cy="1200329"/>
          </a:xfrm>
          <a:prstGeom prst="rect">
            <a:avLst/>
          </a:prstGeom>
          <a:solidFill>
            <a:schemeClr val="bg1"/>
          </a:solidFill>
        </p:spPr>
        <p:txBody>
          <a:bodyPr wrap="square">
            <a:spAutoFit/>
          </a:bodyPr>
          <a:lstStyle/>
          <a:p>
            <a:pPr algn="just"/>
            <a:r>
              <a:rPr lang="en-US" dirty="0">
                <a:solidFill>
                  <a:srgbClr val="000000"/>
                </a:solidFill>
                <a:latin typeface="Helvetica Neue"/>
              </a:rPr>
              <a:t>Simple Moving Average Strategy SMA is one of the simplest trading strategies. As the name implies this technique uses a rolling average of 'D' days and 'D-1' days are not taken into consideration as they are used for calculation. So, if we calculate a 5 days moving average the 1st 4 days value will not be considered.</a:t>
            </a:r>
            <a:endParaRPr lang="en-US" dirty="0"/>
          </a:p>
        </p:txBody>
      </p:sp>
      <p:pic>
        <p:nvPicPr>
          <p:cNvPr id="10" name="Picture 9">
            <a:extLst>
              <a:ext uri="{FF2B5EF4-FFF2-40B4-BE49-F238E27FC236}">
                <a16:creationId xmlns:a16="http://schemas.microsoft.com/office/drawing/2014/main" id="{7C6E0CBA-1DB7-524C-AA18-010B2309E592}"/>
              </a:ext>
            </a:extLst>
          </p:cNvPr>
          <p:cNvPicPr>
            <a:picLocks noChangeAspect="1"/>
          </p:cNvPicPr>
          <p:nvPr/>
        </p:nvPicPr>
        <p:blipFill>
          <a:blip r:embed="rId3"/>
          <a:stretch>
            <a:fillRect/>
          </a:stretch>
        </p:blipFill>
        <p:spPr>
          <a:xfrm>
            <a:off x="1246413" y="3216667"/>
            <a:ext cx="6800497" cy="3421200"/>
          </a:xfrm>
          <a:prstGeom prst="rect">
            <a:avLst/>
          </a:prstGeom>
        </p:spPr>
      </p:pic>
      <p:sp>
        <p:nvSpPr>
          <p:cNvPr id="11" name="文本占位符 1">
            <a:extLst>
              <a:ext uri="{FF2B5EF4-FFF2-40B4-BE49-F238E27FC236}">
                <a16:creationId xmlns:a16="http://schemas.microsoft.com/office/drawing/2014/main" id="{D6145114-AF3E-2A46-A540-A0E5F5E1E27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26382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3392296" cy="369332"/>
          </a:xfrm>
          <a:prstGeom prst="rect">
            <a:avLst/>
          </a:prstGeom>
          <a:noFill/>
        </p:spPr>
        <p:txBody>
          <a:bodyPr wrap="square" rtlCol="0">
            <a:spAutoFit/>
          </a:bodyPr>
          <a:lstStyle/>
          <a:p>
            <a:r>
              <a:rPr lang="en-US" dirty="0"/>
              <a:t>Exponential Moving Average</a:t>
            </a:r>
          </a:p>
        </p:txBody>
      </p:sp>
      <p:pic>
        <p:nvPicPr>
          <p:cNvPr id="6" name="Picture 5">
            <a:extLst>
              <a:ext uri="{FF2B5EF4-FFF2-40B4-BE49-F238E27FC236}">
                <a16:creationId xmlns:a16="http://schemas.microsoft.com/office/drawing/2014/main" id="{2C938BA7-6028-1C48-A4B9-B6C89CD58B56}"/>
              </a:ext>
            </a:extLst>
          </p:cNvPr>
          <p:cNvPicPr>
            <a:picLocks noChangeAspect="1"/>
          </p:cNvPicPr>
          <p:nvPr/>
        </p:nvPicPr>
        <p:blipFill>
          <a:blip r:embed="rId3"/>
          <a:stretch>
            <a:fillRect/>
          </a:stretch>
        </p:blipFill>
        <p:spPr>
          <a:xfrm>
            <a:off x="1246414" y="2387599"/>
            <a:ext cx="7645768" cy="3930465"/>
          </a:xfrm>
          <a:prstGeom prst="rect">
            <a:avLst/>
          </a:prstGeom>
        </p:spPr>
      </p:pic>
      <p:sp>
        <p:nvSpPr>
          <p:cNvPr id="11" name="文本占位符 1">
            <a:extLst>
              <a:ext uri="{FF2B5EF4-FFF2-40B4-BE49-F238E27FC236}">
                <a16:creationId xmlns:a16="http://schemas.microsoft.com/office/drawing/2014/main" id="{9078E4EF-713B-EF45-9CA8-0648C0127222}"/>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38006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p:txBody>
          <a:bodyPr/>
          <a:lstStyle/>
          <a:p>
            <a:r>
              <a:rPr kumimoji="1" lang="en-US" altLang="zh-CN" dirty="0"/>
              <a:t>BACKGROUND</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87352456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3392296" cy="369332"/>
          </a:xfrm>
          <a:prstGeom prst="rect">
            <a:avLst/>
          </a:prstGeom>
          <a:noFill/>
        </p:spPr>
        <p:txBody>
          <a:bodyPr wrap="square" rtlCol="0">
            <a:spAutoFit/>
          </a:bodyPr>
          <a:lstStyle/>
          <a:p>
            <a:r>
              <a:rPr lang="en-US" dirty="0"/>
              <a:t>Exponential Moving Average</a:t>
            </a:r>
          </a:p>
        </p:txBody>
      </p:sp>
      <p:pic>
        <p:nvPicPr>
          <p:cNvPr id="7" name="Picture 6">
            <a:extLst>
              <a:ext uri="{FF2B5EF4-FFF2-40B4-BE49-F238E27FC236}">
                <a16:creationId xmlns:a16="http://schemas.microsoft.com/office/drawing/2014/main" id="{D8DACD3C-0B33-C544-A6E9-8D65A94EB584}"/>
              </a:ext>
            </a:extLst>
          </p:cNvPr>
          <p:cNvPicPr>
            <a:picLocks noChangeAspect="1"/>
          </p:cNvPicPr>
          <p:nvPr/>
        </p:nvPicPr>
        <p:blipFill>
          <a:blip r:embed="rId3"/>
          <a:stretch>
            <a:fillRect/>
          </a:stretch>
        </p:blipFill>
        <p:spPr>
          <a:xfrm>
            <a:off x="1246413" y="1638174"/>
            <a:ext cx="6800307" cy="4679890"/>
          </a:xfrm>
          <a:prstGeom prst="rect">
            <a:avLst/>
          </a:prstGeom>
        </p:spPr>
      </p:pic>
      <p:sp>
        <p:nvSpPr>
          <p:cNvPr id="9" name="文本占位符 1">
            <a:extLst>
              <a:ext uri="{FF2B5EF4-FFF2-40B4-BE49-F238E27FC236}">
                <a16:creationId xmlns:a16="http://schemas.microsoft.com/office/drawing/2014/main" id="{0272C201-DE69-9344-9085-F51B3B3D17F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5087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4581016" cy="369332"/>
          </a:xfrm>
          <a:prstGeom prst="rect">
            <a:avLst/>
          </a:prstGeom>
          <a:noFill/>
        </p:spPr>
        <p:txBody>
          <a:bodyPr wrap="square" rtlCol="0">
            <a:spAutoFit/>
          </a:bodyPr>
          <a:lstStyle/>
          <a:p>
            <a:r>
              <a:rPr lang="en-US" dirty="0"/>
              <a:t>Formula Generated by Moving Average</a:t>
            </a:r>
          </a:p>
        </p:txBody>
      </p:sp>
      <p:sp>
        <p:nvSpPr>
          <p:cNvPr id="6" name="Rectangle 5">
            <a:extLst>
              <a:ext uri="{FF2B5EF4-FFF2-40B4-BE49-F238E27FC236}">
                <a16:creationId xmlns:a16="http://schemas.microsoft.com/office/drawing/2014/main" id="{93649882-008F-1D4C-8625-6E33888FD65B}"/>
              </a:ext>
            </a:extLst>
          </p:cNvPr>
          <p:cNvSpPr/>
          <p:nvPr/>
        </p:nvSpPr>
        <p:spPr>
          <a:xfrm>
            <a:off x="1426772" y="1795115"/>
            <a:ext cx="6839095" cy="369332"/>
          </a:xfrm>
          <a:prstGeom prst="rect">
            <a:avLst/>
          </a:prstGeom>
          <a:solidFill>
            <a:schemeClr val="bg1"/>
          </a:solidFill>
        </p:spPr>
        <p:txBody>
          <a:bodyPr wrap="square">
            <a:spAutoFit/>
          </a:bodyPr>
          <a:lstStyle/>
          <a:p>
            <a:r>
              <a:rPr lang="en-US" dirty="0" err="1"/>
              <a:t>Yt</a:t>
            </a:r>
            <a:r>
              <a:rPr lang="en-US" dirty="0"/>
              <a:t>=beta_hat0+beta_hat1*EMA(5)+</a:t>
            </a:r>
            <a:r>
              <a:rPr lang="en-US" dirty="0" err="1"/>
              <a:t>ut_hat</a:t>
            </a:r>
            <a:endParaRPr lang="en-US" dirty="0"/>
          </a:p>
        </p:txBody>
      </p:sp>
      <p:sp>
        <p:nvSpPr>
          <p:cNvPr id="7" name="TextBox 6">
            <a:extLst>
              <a:ext uri="{FF2B5EF4-FFF2-40B4-BE49-F238E27FC236}">
                <a16:creationId xmlns:a16="http://schemas.microsoft.com/office/drawing/2014/main" id="{2F5FF038-74AF-1044-95CC-BF5338D4B835}"/>
              </a:ext>
            </a:extLst>
          </p:cNvPr>
          <p:cNvSpPr txBox="1"/>
          <p:nvPr/>
        </p:nvSpPr>
        <p:spPr>
          <a:xfrm>
            <a:off x="1426773" y="2651009"/>
            <a:ext cx="6731708" cy="2130199"/>
          </a:xfrm>
          <a:prstGeom prst="rect">
            <a:avLst/>
          </a:prstGeom>
          <a:solidFill>
            <a:schemeClr val="bg1"/>
          </a:solidFill>
        </p:spPr>
        <p:txBody>
          <a:bodyPr wrap="square" rtlCol="0">
            <a:spAutoFit/>
          </a:bodyPr>
          <a:lstStyle/>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beta_hat</a:t>
            </a:r>
            <a:r>
              <a:rPr lang="en-US" sz="1400" b="1" dirty="0">
                <a:latin typeface="Microsoft YaHei" panose="020B0503020204020204" pitchFamily="34" charset="-122"/>
                <a:ea typeface="Microsoft YaHei" panose="020B0503020204020204" pitchFamily="34" charset="-122"/>
              </a:rPr>
              <a:t>: [0.31200208 0.99937186]</a:t>
            </a:r>
          </a:p>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t_test</a:t>
            </a:r>
            <a:r>
              <a:rPr lang="en-US" sz="1400" b="1" dirty="0">
                <a:latin typeface="Microsoft YaHei" panose="020B0503020204020204" pitchFamily="34" charset="-122"/>
                <a:ea typeface="Microsoft YaHei" panose="020B0503020204020204" pitchFamily="34" charset="-122"/>
              </a:rPr>
              <a:t>: [0.66375096 320.45974407]</a:t>
            </a:r>
          </a:p>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p_val_t</a:t>
            </a:r>
            <a:r>
              <a:rPr lang="en-US" sz="1400" b="1" dirty="0">
                <a:latin typeface="Microsoft YaHei" panose="020B0503020204020204" pitchFamily="34" charset="-122"/>
                <a:ea typeface="Microsoft YaHei" panose="020B0503020204020204" pitchFamily="34" charset="-122"/>
              </a:rPr>
              <a:t>:  [0.5070783847241129, 0.0]</a:t>
            </a:r>
          </a:p>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f_test</a:t>
            </a:r>
            <a:r>
              <a:rPr lang="en-US" sz="1400" b="1" dirty="0">
                <a:latin typeface="Microsoft YaHei" panose="020B0503020204020204" pitchFamily="34" charset="-122"/>
                <a:ea typeface="Microsoft YaHei" panose="020B0503020204020204" pitchFamily="34" charset="-122"/>
              </a:rPr>
              <a:t>: 246966.0915409867 </a:t>
            </a:r>
          </a:p>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p_val</a:t>
            </a:r>
            <a:r>
              <a:rPr lang="en-US" sz="1400" b="1" dirty="0">
                <a:solidFill>
                  <a:srgbClr val="FF0000"/>
                </a:solidFill>
                <a:latin typeface="Microsoft YaHei" panose="020B0503020204020204" pitchFamily="34" charset="-122"/>
                <a:ea typeface="Microsoft YaHei" panose="020B0503020204020204" pitchFamily="34" charset="-122"/>
              </a:rPr>
              <a:t> </a:t>
            </a:r>
            <a:r>
              <a:rPr lang="en-US" sz="1400" b="1" dirty="0" err="1">
                <a:solidFill>
                  <a:srgbClr val="FF0000"/>
                </a:solidFill>
                <a:latin typeface="Microsoft YaHei" panose="020B0503020204020204" pitchFamily="34" charset="-122"/>
                <a:ea typeface="Microsoft YaHei" panose="020B0503020204020204" pitchFamily="34" charset="-122"/>
              </a:rPr>
              <a:t>f_test</a:t>
            </a:r>
            <a:r>
              <a:rPr lang="en-US" sz="1400" b="1" dirty="0">
                <a:latin typeface="Microsoft YaHei" panose="020B0503020204020204" pitchFamily="34" charset="-122"/>
                <a:ea typeface="Microsoft YaHei" panose="020B0503020204020204" pitchFamily="34" charset="-122"/>
              </a:rPr>
              <a:t>: 1.1102230246251565e-16</a:t>
            </a:r>
          </a:p>
          <a:p>
            <a:pPr>
              <a:lnSpc>
                <a:spcPct val="130000"/>
              </a:lnSpc>
              <a:spcBef>
                <a:spcPts val="600"/>
              </a:spcBef>
            </a:pPr>
            <a:r>
              <a:rPr lang="en-US" sz="1400" b="1" dirty="0">
                <a:solidFill>
                  <a:srgbClr val="FF0000"/>
                </a:solidFill>
                <a:latin typeface="Microsoft YaHei" panose="020B0503020204020204" pitchFamily="34" charset="-122"/>
                <a:ea typeface="Microsoft YaHei" panose="020B0503020204020204" pitchFamily="34" charset="-122"/>
              </a:rPr>
              <a:t>R2 and adj_R2</a:t>
            </a:r>
            <a:r>
              <a:rPr lang="en-US" sz="1400" b="1" dirty="0">
                <a:latin typeface="Microsoft YaHei" panose="020B0503020204020204" pitchFamily="34" charset="-122"/>
                <a:ea typeface="Microsoft YaHei" panose="020B0503020204020204" pitchFamily="34" charset="-122"/>
              </a:rPr>
              <a:t>:  0.9935469361780442 0.9935372903427349</a:t>
            </a:r>
            <a:endParaRPr lang="en-US" sz="1400" b="1" kern="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1" name="文本占位符 1">
            <a:extLst>
              <a:ext uri="{FF2B5EF4-FFF2-40B4-BE49-F238E27FC236}">
                <a16:creationId xmlns:a16="http://schemas.microsoft.com/office/drawing/2014/main" id="{146AC273-C879-264D-A666-9B86D3459113}"/>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09373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5218344" y="4048983"/>
            <a:ext cx="1802866" cy="830997"/>
          </a:xfrm>
          <a:prstGeom prst="rect">
            <a:avLst/>
          </a:prstGeom>
        </p:spPr>
        <p:txBody>
          <a:bodyPr wrap="none">
            <a:spAutoFit/>
          </a:bodyPr>
          <a:lstStyle/>
          <a:p>
            <a:pPr algn="ctr"/>
            <a:r>
              <a:rPr lang="en-US" altLang="zh-CN" sz="4800" b="1" dirty="0">
                <a:solidFill>
                  <a:srgbClr val="000000"/>
                </a:solidFill>
                <a:latin typeface="Segoe UI"/>
              </a:rPr>
              <a:t>MACD</a:t>
            </a:r>
            <a:endParaRPr lang="zh-CN" altLang="en-US" sz="48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73A5C58E-9BE0-8342-B484-A99D4125775A}"/>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26625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MACD</a:t>
            </a:r>
          </a:p>
        </p:txBody>
      </p:sp>
      <p:sp>
        <p:nvSpPr>
          <p:cNvPr id="6" name="Rectangle 5">
            <a:extLst>
              <a:ext uri="{FF2B5EF4-FFF2-40B4-BE49-F238E27FC236}">
                <a16:creationId xmlns:a16="http://schemas.microsoft.com/office/drawing/2014/main" id="{77A8639C-7D53-9A4B-890D-5258D8C1BF7D}"/>
              </a:ext>
            </a:extLst>
          </p:cNvPr>
          <p:cNvSpPr/>
          <p:nvPr/>
        </p:nvSpPr>
        <p:spPr>
          <a:xfrm>
            <a:off x="1246414" y="1701836"/>
            <a:ext cx="6839095" cy="738664"/>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MACD=EMA_12-EMA_26</a:t>
            </a:r>
          </a:p>
          <a:p>
            <a:endParaRPr lang="en-US" sz="1400" dirty="0">
              <a:latin typeface="Microsoft YaHei" panose="020B0503020204020204" pitchFamily="34" charset="-122"/>
              <a:ea typeface="Microsoft YaHei" panose="020B0503020204020204" pitchFamily="34" charset="-122"/>
            </a:endParaRPr>
          </a:p>
          <a:p>
            <a:r>
              <a:rPr lang="en-US" sz="1400" dirty="0" err="1">
                <a:latin typeface="Microsoft YaHei" panose="020B0503020204020204" pitchFamily="34" charset="-122"/>
                <a:ea typeface="Microsoft YaHei" panose="020B0503020204020204" pitchFamily="34" charset="-122"/>
              </a:rPr>
              <a:t>Yt</a:t>
            </a:r>
            <a:r>
              <a:rPr lang="en-US" sz="1400" dirty="0">
                <a:latin typeface="Microsoft YaHei" panose="020B0503020204020204" pitchFamily="34" charset="-122"/>
                <a:ea typeface="Microsoft YaHei" panose="020B0503020204020204" pitchFamily="34" charset="-122"/>
              </a:rPr>
              <a:t>=beta_hat0+beta_hat1*</a:t>
            </a:r>
            <a:r>
              <a:rPr lang="en-US" sz="1400" dirty="0" err="1">
                <a:latin typeface="Microsoft YaHei" panose="020B0503020204020204" pitchFamily="34" charset="-122"/>
                <a:ea typeface="Microsoft YaHei" panose="020B0503020204020204" pitchFamily="34" charset="-122"/>
              </a:rPr>
              <a:t>MACD+ut_hat</a:t>
            </a:r>
            <a:endParaRPr lang="en-US" sz="14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4FE0891D-932B-014F-91F3-E4C7BACE8E97}"/>
              </a:ext>
            </a:extLst>
          </p:cNvPr>
          <p:cNvSpPr txBox="1"/>
          <p:nvPr/>
        </p:nvSpPr>
        <p:spPr>
          <a:xfrm>
            <a:off x="1246414" y="3018449"/>
            <a:ext cx="9699171" cy="2130199"/>
          </a:xfrm>
          <a:prstGeom prst="rect">
            <a:avLst/>
          </a:prstGeom>
          <a:solidFill>
            <a:schemeClr val="bg1"/>
          </a:solidFill>
        </p:spPr>
        <p:txBody>
          <a:bodyPr wrap="square" rtlCol="0">
            <a:spAutoFit/>
          </a:bodyPr>
          <a:lstStyle/>
          <a:p>
            <a:pPr>
              <a:lnSpc>
                <a:spcPct val="130000"/>
              </a:lnSpc>
              <a:spcBef>
                <a:spcPts val="600"/>
              </a:spcBef>
            </a:pPr>
            <a:r>
              <a:rPr lang="en-US" sz="1400" b="1" dirty="0" err="1">
                <a:solidFill>
                  <a:srgbClr val="FF0000"/>
                </a:solidFill>
              </a:rPr>
              <a:t>beta_hat</a:t>
            </a:r>
            <a:r>
              <a:rPr lang="en-US" sz="1400" b="1" dirty="0">
                <a:solidFill>
                  <a:srgbClr val="FF0000"/>
                </a:solidFill>
              </a:rPr>
              <a:t>:  </a:t>
            </a:r>
            <a:r>
              <a:rPr lang="en-US" sz="1400" b="1" dirty="0"/>
              <a:t>[130.20514192,   6.34232591]</a:t>
            </a:r>
          </a:p>
          <a:p>
            <a:pPr>
              <a:lnSpc>
                <a:spcPct val="130000"/>
              </a:lnSpc>
              <a:spcBef>
                <a:spcPts val="600"/>
              </a:spcBef>
            </a:pPr>
            <a:r>
              <a:rPr lang="en-US" sz="1400" b="1" dirty="0" err="1">
                <a:solidFill>
                  <a:srgbClr val="FF0000"/>
                </a:solidFill>
              </a:rPr>
              <a:t>t_test</a:t>
            </a:r>
            <a:r>
              <a:rPr lang="en-US" sz="1400" b="1" dirty="0">
                <a:solidFill>
                  <a:srgbClr val="FF0000"/>
                </a:solidFill>
              </a:rPr>
              <a:t>:       </a:t>
            </a:r>
            <a:r>
              <a:rPr lang="en-US" sz="1400" b="1" dirty="0"/>
              <a:t>[4.64227744, 0.39132399]</a:t>
            </a:r>
          </a:p>
          <a:p>
            <a:pPr>
              <a:lnSpc>
                <a:spcPct val="130000"/>
              </a:lnSpc>
              <a:spcBef>
                <a:spcPts val="600"/>
              </a:spcBef>
            </a:pPr>
            <a:r>
              <a:rPr lang="en-US" sz="1400" b="1" dirty="0" err="1">
                <a:solidFill>
                  <a:srgbClr val="FF0000"/>
                </a:solidFill>
              </a:rPr>
              <a:t>p_val_t</a:t>
            </a:r>
            <a:r>
              <a:rPr lang="en-US" sz="1400" b="1" dirty="0"/>
              <a:t>:     [1.72294867e-06, 3.47778883e-01]</a:t>
            </a:r>
          </a:p>
          <a:p>
            <a:pPr>
              <a:lnSpc>
                <a:spcPct val="130000"/>
              </a:lnSpc>
              <a:spcBef>
                <a:spcPts val="600"/>
              </a:spcBef>
            </a:pPr>
            <a:r>
              <a:rPr lang="en-US" sz="1400" b="1" dirty="0" err="1">
                <a:solidFill>
                  <a:srgbClr val="FF0000"/>
                </a:solidFill>
              </a:rPr>
              <a:t>f_test</a:t>
            </a:r>
            <a:r>
              <a:rPr lang="en-US" sz="1400" b="1" dirty="0"/>
              <a:t>:        246966.0915409867 </a:t>
            </a:r>
          </a:p>
          <a:p>
            <a:pPr>
              <a:lnSpc>
                <a:spcPct val="130000"/>
              </a:lnSpc>
              <a:spcBef>
                <a:spcPts val="600"/>
              </a:spcBef>
            </a:pPr>
            <a:r>
              <a:rPr lang="en-US" sz="1400" b="1" dirty="0" err="1">
                <a:solidFill>
                  <a:srgbClr val="FF0000"/>
                </a:solidFill>
              </a:rPr>
              <a:t>p_val</a:t>
            </a:r>
            <a:r>
              <a:rPr lang="en-US" sz="1400" b="1" dirty="0">
                <a:solidFill>
                  <a:srgbClr val="FF0000"/>
                </a:solidFill>
              </a:rPr>
              <a:t> </a:t>
            </a:r>
            <a:r>
              <a:rPr lang="en-US" sz="1400" b="1" dirty="0" err="1">
                <a:solidFill>
                  <a:srgbClr val="FF0000"/>
                </a:solidFill>
              </a:rPr>
              <a:t>f_test</a:t>
            </a:r>
            <a:r>
              <a:rPr lang="en-US" sz="1400" b="1" dirty="0"/>
              <a:t>: 1.1102230246251565e-16</a:t>
            </a:r>
          </a:p>
          <a:p>
            <a:pPr>
              <a:lnSpc>
                <a:spcPct val="130000"/>
              </a:lnSpc>
              <a:spcBef>
                <a:spcPts val="600"/>
              </a:spcBef>
            </a:pPr>
            <a:r>
              <a:rPr lang="en-US" sz="1400" b="1" dirty="0">
                <a:solidFill>
                  <a:srgbClr val="FF0000"/>
                </a:solidFill>
              </a:rPr>
              <a:t>R2 and adj_R2</a:t>
            </a:r>
            <a:r>
              <a:rPr lang="en-US" sz="1400" b="1" dirty="0"/>
              <a:t>:  0.1327984474205529, 0.1310570788410761</a:t>
            </a:r>
            <a:endParaRPr lang="en-US" sz="1400" b="1"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占位符 1">
            <a:extLst>
              <a:ext uri="{FF2B5EF4-FFF2-40B4-BE49-F238E27FC236}">
                <a16:creationId xmlns:a16="http://schemas.microsoft.com/office/drawing/2014/main" id="{C7895619-805A-7445-A874-D465963EEAFF}"/>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34250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854143" y="4048983"/>
            <a:ext cx="2531270" cy="707886"/>
          </a:xfrm>
          <a:prstGeom prst="rect">
            <a:avLst/>
          </a:prstGeom>
        </p:spPr>
        <p:txBody>
          <a:bodyPr wrap="none">
            <a:spAutoFit/>
          </a:bodyPr>
          <a:lstStyle/>
          <a:p>
            <a:pPr algn="ctr"/>
            <a:r>
              <a:rPr lang="en-US" altLang="zh-CN" sz="4000" b="1" dirty="0">
                <a:solidFill>
                  <a:srgbClr val="000000"/>
                </a:solidFill>
                <a:latin typeface="Segoe UI"/>
              </a:rPr>
              <a:t>FB Prophet</a:t>
            </a:r>
            <a:endParaRPr lang="zh-CN" altLang="en-US" sz="40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07E1C354-43B8-6A45-B49D-EF5BD998F0C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408210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FB Prophet</a:t>
            </a:r>
          </a:p>
        </p:txBody>
      </p:sp>
      <p:sp>
        <p:nvSpPr>
          <p:cNvPr id="7" name="TextBox 6">
            <a:extLst>
              <a:ext uri="{FF2B5EF4-FFF2-40B4-BE49-F238E27FC236}">
                <a16:creationId xmlns:a16="http://schemas.microsoft.com/office/drawing/2014/main" id="{DA6ED084-B578-2149-BC70-FBC3D846921A}"/>
              </a:ext>
            </a:extLst>
          </p:cNvPr>
          <p:cNvSpPr txBox="1"/>
          <p:nvPr/>
        </p:nvSpPr>
        <p:spPr>
          <a:xfrm>
            <a:off x="1246414" y="1854146"/>
            <a:ext cx="9436230" cy="702115"/>
          </a:xfrm>
          <a:prstGeom prst="rect">
            <a:avLst/>
          </a:prstGeom>
          <a:noFill/>
        </p:spPr>
        <p:txBody>
          <a:bodyPr wrap="square" rtlCol="0">
            <a:spAutoFit/>
          </a:bodyPr>
          <a:lstStyle/>
          <a:p>
            <a:pPr marL="171450" indent="-171450">
              <a:lnSpc>
                <a:spcPct val="130000"/>
              </a:lnSpc>
              <a:spcBef>
                <a:spcPts val="600"/>
              </a:spcBef>
              <a:buFont typeface="Arial" panose="020B0604020202020204" pitchFamily="34" charset="0"/>
              <a:buChar char="•"/>
            </a:pPr>
            <a:r>
              <a:rPr lang="en-US" sz="1400" kern="0" dirty="0">
                <a:latin typeface="微软雅黑" panose="020B0503020204020204" pitchFamily="34" charset="-122"/>
                <a:ea typeface="微软雅黑" panose="020B0503020204020204" pitchFamily="34" charset="-122"/>
                <a:cs typeface="+mn-ea"/>
                <a:sym typeface="+mn-lt"/>
              </a:rPr>
              <a:t>Prophet is a time series forecasting technique developed by Facebook</a:t>
            </a:r>
          </a:p>
          <a:p>
            <a:pPr marL="171450" indent="-171450">
              <a:lnSpc>
                <a:spcPct val="130000"/>
              </a:lnSpc>
              <a:spcBef>
                <a:spcPts val="600"/>
              </a:spcBef>
              <a:buFont typeface="Arial" panose="020B0604020202020204" pitchFamily="34" charset="0"/>
              <a:buChar char="•"/>
            </a:pPr>
            <a:r>
              <a:rPr lang="en-US" sz="1400" kern="0" dirty="0">
                <a:latin typeface="微软雅黑" panose="020B0503020204020204" pitchFamily="34" charset="-122"/>
                <a:ea typeface="微软雅黑" panose="020B0503020204020204" pitchFamily="34" charset="-122"/>
                <a:cs typeface="+mn-ea"/>
                <a:sym typeface="+mn-lt"/>
              </a:rPr>
              <a:t>Based on </a:t>
            </a:r>
            <a:r>
              <a:rPr lang="en-US" sz="1400" kern="0" dirty="0" err="1">
                <a:latin typeface="微软雅黑" panose="020B0503020204020204" pitchFamily="34" charset="-122"/>
                <a:ea typeface="微软雅黑" panose="020B0503020204020204" pitchFamily="34" charset="-122"/>
                <a:cs typeface="+mn-ea"/>
                <a:sym typeface="+mn-lt"/>
              </a:rPr>
              <a:t>trend+seasonality+holidays</a:t>
            </a:r>
            <a:endParaRPr lang="en-US" sz="1400" kern="0" dirty="0">
              <a:latin typeface="微软雅黑" panose="020B0503020204020204" pitchFamily="34" charset="-122"/>
              <a:ea typeface="微软雅黑" panose="020B0503020204020204" pitchFamily="34" charset="-122"/>
              <a:cs typeface="+mn-ea"/>
              <a:sym typeface="+mn-lt"/>
            </a:endParaRPr>
          </a:p>
        </p:txBody>
      </p:sp>
      <p:sp>
        <p:nvSpPr>
          <p:cNvPr id="9" name="矩形 20">
            <a:extLst>
              <a:ext uri="{FF2B5EF4-FFF2-40B4-BE49-F238E27FC236}">
                <a16:creationId xmlns:a16="http://schemas.microsoft.com/office/drawing/2014/main" id="{160112E4-A52E-5A40-BBCE-B84DDC57C7A7}"/>
              </a:ext>
            </a:extLst>
          </p:cNvPr>
          <p:cNvSpPr/>
          <p:nvPr/>
        </p:nvSpPr>
        <p:spPr>
          <a:xfrm>
            <a:off x="1246414" y="3101855"/>
            <a:ext cx="10765411" cy="1745478"/>
          </a:xfrm>
          <a:prstGeom prst="rect">
            <a:avLst/>
          </a:prstGeom>
          <a:blipFill>
            <a:blip r:embed="rId3"/>
            <a:stretch>
              <a:fillRect/>
            </a:stretch>
          </a:blipFill>
        </p:spPr>
        <p:txBody>
          <a:bodyPr wrap="square">
            <a:spAutoFit/>
          </a:bodyPr>
          <a:lstStyle/>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y(t)=g(t)+s(t)+h(t)+epsilon</a:t>
            </a:r>
          </a:p>
          <a:p>
            <a:pPr defTabSz="1219170">
              <a:lnSpc>
                <a:spcPct val="130000"/>
              </a:lnSpc>
              <a:defRPr/>
            </a:pPr>
            <a:endParaRPr lang="en-US" altLang="zh-CN" sz="1400" kern="0" dirty="0">
              <a:latin typeface="Microsoft YaHei" panose="020B0503020204020204" pitchFamily="34" charset="-122"/>
              <a:ea typeface="Microsoft YaHei" panose="020B0503020204020204" pitchFamily="34" charset="-122"/>
            </a:endParaRPr>
          </a:p>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Where g(t)=linear growth curve for modelling non periodic changes in time series</a:t>
            </a:r>
          </a:p>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            s(t)=periodic changes(</a:t>
            </a:r>
            <a:r>
              <a:rPr lang="en-US" altLang="zh-CN" sz="1400" kern="0" dirty="0" err="1">
                <a:latin typeface="Microsoft YaHei" panose="020B0503020204020204" pitchFamily="34" charset="-122"/>
                <a:ea typeface="Microsoft YaHei" panose="020B0503020204020204" pitchFamily="34" charset="-122"/>
              </a:rPr>
              <a:t>eg.</a:t>
            </a:r>
            <a:r>
              <a:rPr lang="en-US" altLang="zh-CN" sz="1400" kern="0" dirty="0">
                <a:latin typeface="Microsoft YaHei" panose="020B0503020204020204" pitchFamily="34" charset="-122"/>
                <a:ea typeface="Microsoft YaHei" panose="020B0503020204020204" pitchFamily="34" charset="-122"/>
              </a:rPr>
              <a:t> Weekly, yearly)</a:t>
            </a:r>
          </a:p>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            h(t)=effect of holidays with irregular schedules</a:t>
            </a:r>
          </a:p>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            epsilon=error term</a:t>
            </a:r>
          </a:p>
        </p:txBody>
      </p:sp>
      <p:sp>
        <p:nvSpPr>
          <p:cNvPr id="10" name="文本占位符 1">
            <a:extLst>
              <a:ext uri="{FF2B5EF4-FFF2-40B4-BE49-F238E27FC236}">
                <a16:creationId xmlns:a16="http://schemas.microsoft.com/office/drawing/2014/main" id="{77475458-87BB-7A41-BF05-9F2D44F47F07}"/>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53690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FB Prophet</a:t>
            </a:r>
          </a:p>
        </p:txBody>
      </p:sp>
      <p:sp>
        <p:nvSpPr>
          <p:cNvPr id="7" name="TextBox 6">
            <a:extLst>
              <a:ext uri="{FF2B5EF4-FFF2-40B4-BE49-F238E27FC236}">
                <a16:creationId xmlns:a16="http://schemas.microsoft.com/office/drawing/2014/main" id="{DA6ED084-B578-2149-BC70-FBC3D846921A}"/>
              </a:ext>
            </a:extLst>
          </p:cNvPr>
          <p:cNvSpPr txBox="1"/>
          <p:nvPr/>
        </p:nvSpPr>
        <p:spPr>
          <a:xfrm>
            <a:off x="1246414" y="1854146"/>
            <a:ext cx="9436230" cy="345094"/>
          </a:xfrm>
          <a:prstGeom prst="rect">
            <a:avLst/>
          </a:prstGeom>
          <a:noFill/>
        </p:spPr>
        <p:txBody>
          <a:bodyPr wrap="square" rtlCol="0">
            <a:spAutoFit/>
          </a:bodyPr>
          <a:lstStyle/>
          <a:p>
            <a:pPr>
              <a:lnSpc>
                <a:spcPct val="130000"/>
              </a:lnSpc>
              <a:spcBef>
                <a:spcPts val="600"/>
              </a:spcBef>
            </a:pPr>
            <a:r>
              <a:rPr lang="en-US" sz="1400" kern="0" dirty="0">
                <a:latin typeface="Microsoft YaHei" panose="020B0503020204020204" pitchFamily="34" charset="-122"/>
                <a:ea typeface="Microsoft YaHei" panose="020B0503020204020204" pitchFamily="34" charset="-122"/>
                <a:cs typeface="+mn-ea"/>
                <a:sym typeface="+mn-lt"/>
              </a:rPr>
              <a:t>R2=</a:t>
            </a:r>
            <a:r>
              <a:rPr lang="en-US" sz="1400" dirty="0">
                <a:latin typeface="Microsoft YaHei" panose="020B0503020204020204" pitchFamily="34" charset="-122"/>
                <a:ea typeface="Microsoft YaHei" panose="020B0503020204020204" pitchFamily="34" charset="-122"/>
              </a:rPr>
              <a:t> 0.9543450026962081</a:t>
            </a:r>
            <a:endParaRPr lang="en-US" sz="1400" kern="0" dirty="0">
              <a:latin typeface="Microsoft YaHei" panose="020B0503020204020204" pitchFamily="34" charset="-122"/>
              <a:ea typeface="Microsoft YaHei" panose="020B0503020204020204" pitchFamily="34" charset="-122"/>
              <a:cs typeface="+mn-ea"/>
              <a:sym typeface="+mn-lt"/>
            </a:endParaRPr>
          </a:p>
        </p:txBody>
      </p:sp>
      <p:pic>
        <p:nvPicPr>
          <p:cNvPr id="6" name="Picture 5">
            <a:extLst>
              <a:ext uri="{FF2B5EF4-FFF2-40B4-BE49-F238E27FC236}">
                <a16:creationId xmlns:a16="http://schemas.microsoft.com/office/drawing/2014/main" id="{DCF89D73-08A3-2B4F-B33E-8003EC002174}"/>
              </a:ext>
            </a:extLst>
          </p:cNvPr>
          <p:cNvPicPr>
            <a:picLocks noChangeAspect="1"/>
          </p:cNvPicPr>
          <p:nvPr/>
        </p:nvPicPr>
        <p:blipFill>
          <a:blip r:embed="rId3"/>
          <a:stretch>
            <a:fillRect/>
          </a:stretch>
        </p:blipFill>
        <p:spPr>
          <a:xfrm>
            <a:off x="1140405" y="3677920"/>
            <a:ext cx="3688421" cy="2240859"/>
          </a:xfrm>
          <a:prstGeom prst="rect">
            <a:avLst/>
          </a:prstGeom>
        </p:spPr>
      </p:pic>
      <p:pic>
        <p:nvPicPr>
          <p:cNvPr id="8" name="Picture 7">
            <a:extLst>
              <a:ext uri="{FF2B5EF4-FFF2-40B4-BE49-F238E27FC236}">
                <a16:creationId xmlns:a16="http://schemas.microsoft.com/office/drawing/2014/main" id="{586678A1-9EE2-8746-8316-F5C07ABECE73}"/>
              </a:ext>
            </a:extLst>
          </p:cNvPr>
          <p:cNvPicPr>
            <a:picLocks noChangeAspect="1"/>
          </p:cNvPicPr>
          <p:nvPr/>
        </p:nvPicPr>
        <p:blipFill>
          <a:blip r:embed="rId4"/>
          <a:stretch>
            <a:fillRect/>
          </a:stretch>
        </p:blipFill>
        <p:spPr>
          <a:xfrm>
            <a:off x="4952293" y="2199240"/>
            <a:ext cx="3206188" cy="3719539"/>
          </a:xfrm>
          <a:prstGeom prst="rect">
            <a:avLst/>
          </a:prstGeom>
        </p:spPr>
      </p:pic>
      <p:sp>
        <p:nvSpPr>
          <p:cNvPr id="10" name="文本占位符 1">
            <a:extLst>
              <a:ext uri="{FF2B5EF4-FFF2-40B4-BE49-F238E27FC236}">
                <a16:creationId xmlns:a16="http://schemas.microsoft.com/office/drawing/2014/main" id="{3B06EA15-9472-8048-BAD3-AFE81ABD04B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18160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5533142" y="4048983"/>
            <a:ext cx="1173270" cy="707886"/>
          </a:xfrm>
          <a:prstGeom prst="rect">
            <a:avLst/>
          </a:prstGeom>
        </p:spPr>
        <p:txBody>
          <a:bodyPr wrap="none">
            <a:spAutoFit/>
          </a:bodyPr>
          <a:lstStyle/>
          <a:p>
            <a:pPr algn="ctr"/>
            <a:r>
              <a:rPr lang="en-US" altLang="zh-CN" sz="4000" b="1" dirty="0">
                <a:solidFill>
                  <a:srgbClr val="000000"/>
                </a:solidFill>
                <a:latin typeface="Segoe UI"/>
              </a:rPr>
              <a:t>SVM</a:t>
            </a:r>
            <a:endParaRPr lang="zh-CN" altLang="en-US" sz="40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2083A87D-0483-AE47-961B-7636A46B93DF}"/>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7916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SVM</a:t>
            </a:r>
          </a:p>
        </p:txBody>
      </p:sp>
      <p:sp>
        <p:nvSpPr>
          <p:cNvPr id="6" name="Rectangle 5">
            <a:extLst>
              <a:ext uri="{FF2B5EF4-FFF2-40B4-BE49-F238E27FC236}">
                <a16:creationId xmlns:a16="http://schemas.microsoft.com/office/drawing/2014/main" id="{77A8639C-7D53-9A4B-890D-5258D8C1BF7D}"/>
              </a:ext>
            </a:extLst>
          </p:cNvPr>
          <p:cNvSpPr/>
          <p:nvPr/>
        </p:nvSpPr>
        <p:spPr>
          <a:xfrm>
            <a:off x="1246414" y="1701836"/>
            <a:ext cx="6839095" cy="307777"/>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For Classification: </a:t>
            </a:r>
          </a:p>
        </p:txBody>
      </p:sp>
      <p:sp>
        <p:nvSpPr>
          <p:cNvPr id="8" name="TextBox 7">
            <a:extLst>
              <a:ext uri="{FF2B5EF4-FFF2-40B4-BE49-F238E27FC236}">
                <a16:creationId xmlns:a16="http://schemas.microsoft.com/office/drawing/2014/main" id="{4FE0891D-932B-014F-91F3-E4C7BACE8E97}"/>
              </a:ext>
            </a:extLst>
          </p:cNvPr>
          <p:cNvSpPr txBox="1"/>
          <p:nvPr/>
        </p:nvSpPr>
        <p:spPr>
          <a:xfrm>
            <a:off x="1246415" y="3301183"/>
            <a:ext cx="6607266" cy="982192"/>
          </a:xfrm>
          <a:prstGeom prst="rect">
            <a:avLst/>
          </a:prstGeom>
          <a:solidFill>
            <a:schemeClr val="bg1"/>
          </a:solidFill>
        </p:spPr>
        <p:txBody>
          <a:bodyPr wrap="square" rtlCol="0">
            <a:spAutoFit/>
          </a:bodyPr>
          <a:lstStyle/>
          <a:p>
            <a:pPr defTabSz="1219170">
              <a:lnSpc>
                <a:spcPct val="130000"/>
              </a:lnSpc>
              <a:defRPr/>
            </a:pPr>
            <a:r>
              <a:rPr lang="en-US" altLang="zh-CN" sz="1400" b="1" kern="0" dirty="0">
                <a:latin typeface="Microsoft YaHei" panose="020B0503020204020204" pitchFamily="34" charset="-122"/>
                <a:ea typeface="Microsoft YaHei" panose="020B0503020204020204" pitchFamily="34" charset="-122"/>
              </a:rPr>
              <a:t>Paras: Open, High, Low</a:t>
            </a:r>
          </a:p>
          <a:p>
            <a:pPr defTabSz="1219170">
              <a:lnSpc>
                <a:spcPct val="130000"/>
              </a:lnSpc>
              <a:defRPr/>
            </a:pPr>
            <a:r>
              <a:rPr lang="en-US" altLang="zh-CN" sz="1400" b="1" kern="0" dirty="0">
                <a:latin typeface="Microsoft YaHei" panose="020B0503020204020204" pitchFamily="34" charset="-122"/>
                <a:ea typeface="Microsoft YaHei" panose="020B0503020204020204" pitchFamily="34" charset="-122"/>
              </a:rPr>
              <a:t>Target: Daily Return Rate</a:t>
            </a:r>
            <a:endParaRPr lang="en-US" sz="1400" b="1" kern="0" dirty="0">
              <a:latin typeface="Microsoft YaHei" panose="020B0503020204020204" pitchFamily="34" charset="-122"/>
              <a:ea typeface="Microsoft YaHei" panose="020B0503020204020204" pitchFamily="34" charset="-122"/>
              <a:cs typeface="+mn-ea"/>
              <a:sym typeface="+mn-lt"/>
            </a:endParaRPr>
          </a:p>
          <a:p>
            <a:pPr>
              <a:lnSpc>
                <a:spcPct val="130000"/>
              </a:lnSpc>
              <a:spcBef>
                <a:spcPts val="600"/>
              </a:spcBef>
            </a:pPr>
            <a:r>
              <a:rPr lang="en-US" sz="1400" b="1" kern="0" dirty="0">
                <a:solidFill>
                  <a:srgbClr val="FF0000"/>
                </a:solidFill>
                <a:latin typeface="微软雅黑" panose="020B0503020204020204" pitchFamily="34" charset="-122"/>
                <a:ea typeface="微软雅黑" panose="020B0503020204020204" pitchFamily="34" charset="-122"/>
                <a:cs typeface="+mn-ea"/>
                <a:sym typeface="+mn-lt"/>
              </a:rPr>
              <a:t>Mean Squared Error : </a:t>
            </a:r>
            <a:r>
              <a:rPr lang="en-US" sz="1400" b="1" kern="0" dirty="0">
                <a:latin typeface="微软雅黑" panose="020B0503020204020204" pitchFamily="34" charset="-122"/>
                <a:ea typeface="微软雅黑" panose="020B0503020204020204" pitchFamily="34" charset="-122"/>
                <a:cs typeface="+mn-ea"/>
                <a:sym typeface="+mn-lt"/>
              </a:rPr>
              <a:t>0.000686 </a:t>
            </a:r>
          </a:p>
        </p:txBody>
      </p:sp>
      <p:pic>
        <p:nvPicPr>
          <p:cNvPr id="7" name="Picture 6">
            <a:extLst>
              <a:ext uri="{FF2B5EF4-FFF2-40B4-BE49-F238E27FC236}">
                <a16:creationId xmlns:a16="http://schemas.microsoft.com/office/drawing/2014/main" id="{1D2BAD0F-AFE0-5E43-9049-16D7038E4DFC}"/>
              </a:ext>
            </a:extLst>
          </p:cNvPr>
          <p:cNvPicPr>
            <a:picLocks noChangeAspect="1"/>
          </p:cNvPicPr>
          <p:nvPr/>
        </p:nvPicPr>
        <p:blipFill>
          <a:blip r:embed="rId3"/>
          <a:stretch>
            <a:fillRect/>
          </a:stretch>
        </p:blipFill>
        <p:spPr>
          <a:xfrm>
            <a:off x="2918352" y="1649230"/>
            <a:ext cx="3076048" cy="412988"/>
          </a:xfrm>
          <a:prstGeom prst="rect">
            <a:avLst/>
          </a:prstGeom>
        </p:spPr>
      </p:pic>
      <p:pic>
        <p:nvPicPr>
          <p:cNvPr id="9" name="Picture 8">
            <a:extLst>
              <a:ext uri="{FF2B5EF4-FFF2-40B4-BE49-F238E27FC236}">
                <a16:creationId xmlns:a16="http://schemas.microsoft.com/office/drawing/2014/main" id="{25D77A87-5FBB-AA46-9469-9DF8D79610E1}"/>
              </a:ext>
            </a:extLst>
          </p:cNvPr>
          <p:cNvPicPr>
            <a:picLocks noChangeAspect="1"/>
          </p:cNvPicPr>
          <p:nvPr/>
        </p:nvPicPr>
        <p:blipFill>
          <a:blip r:embed="rId4"/>
          <a:stretch>
            <a:fillRect/>
          </a:stretch>
        </p:blipFill>
        <p:spPr>
          <a:xfrm>
            <a:off x="2918352" y="2114824"/>
            <a:ext cx="3076048" cy="412988"/>
          </a:xfrm>
          <a:prstGeom prst="rect">
            <a:avLst/>
          </a:prstGeom>
        </p:spPr>
      </p:pic>
      <p:sp>
        <p:nvSpPr>
          <p:cNvPr id="10" name="Rectangle 9">
            <a:extLst>
              <a:ext uri="{FF2B5EF4-FFF2-40B4-BE49-F238E27FC236}">
                <a16:creationId xmlns:a16="http://schemas.microsoft.com/office/drawing/2014/main" id="{93E94C3B-F08A-5F47-9844-3A24B2264D5A}"/>
              </a:ext>
            </a:extLst>
          </p:cNvPr>
          <p:cNvSpPr/>
          <p:nvPr/>
        </p:nvSpPr>
        <p:spPr>
          <a:xfrm>
            <a:off x="1246414" y="2527812"/>
            <a:ext cx="6839095" cy="307777"/>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For Regression:         |</a:t>
            </a:r>
            <a:r>
              <a:rPr lang="en-US" sz="1400" dirty="0" err="1">
                <a:latin typeface="Microsoft YaHei" panose="020B0503020204020204" pitchFamily="34" charset="-122"/>
                <a:ea typeface="Microsoft YaHei" panose="020B0503020204020204" pitchFamily="34" charset="-122"/>
              </a:rPr>
              <a:t>yi</a:t>
            </a:r>
            <a:r>
              <a:rPr lang="en-US" sz="1400" dirty="0">
                <a:latin typeface="Microsoft YaHei" panose="020B0503020204020204" pitchFamily="34" charset="-122"/>
                <a:ea typeface="Microsoft YaHei" panose="020B0503020204020204" pitchFamily="34" charset="-122"/>
              </a:rPr>
              <a:t>−w∙</a:t>
            </a:r>
            <a:r>
              <a:rPr lang="el-GR" sz="1400" dirty="0" err="1">
                <a:latin typeface="Microsoft YaHei" panose="020B0503020204020204" pitchFamily="34" charset="-122"/>
                <a:ea typeface="Microsoft YaHei" panose="020B0503020204020204" pitchFamily="34" charset="-122"/>
              </a:rPr>
              <a:t>ϕ</a:t>
            </a:r>
            <a:r>
              <a:rPr lang="el-GR" sz="1400" dirty="0">
                <a:latin typeface="Microsoft YaHei" panose="020B0503020204020204" pitchFamily="34" charset="-122"/>
                <a:ea typeface="Microsoft YaHei" panose="020B0503020204020204" pitchFamily="34" charset="-122"/>
              </a:rPr>
              <a:t>(</a:t>
            </a:r>
            <a:r>
              <a:rPr lang="en-US" sz="1400" dirty="0">
                <a:latin typeface="Microsoft YaHei" panose="020B0503020204020204" pitchFamily="34" charset="-122"/>
                <a:ea typeface="Microsoft YaHei" panose="020B0503020204020204" pitchFamily="34" charset="-122"/>
              </a:rPr>
              <a:t>xi)−b| ≤ </a:t>
            </a:r>
            <a:r>
              <a:rPr lang="el-GR" sz="1400" dirty="0">
                <a:latin typeface="Microsoft YaHei" panose="020B0503020204020204" pitchFamily="34" charset="-122"/>
                <a:ea typeface="Microsoft YaHei" panose="020B0503020204020204" pitchFamily="34" charset="-122"/>
              </a:rPr>
              <a:t>ϵ</a:t>
            </a:r>
            <a:r>
              <a:rPr lang="en-US" sz="1400" dirty="0">
                <a:latin typeface="Microsoft YaHei" panose="020B0503020204020204" pitchFamily="34" charset="-122"/>
                <a:ea typeface="Microsoft YaHei" panose="020B0503020204020204" pitchFamily="34" charset="-122"/>
              </a:rPr>
              <a:t> </a:t>
            </a:r>
          </a:p>
        </p:txBody>
      </p:sp>
      <p:pic>
        <p:nvPicPr>
          <p:cNvPr id="11" name="Picture 10">
            <a:extLst>
              <a:ext uri="{FF2B5EF4-FFF2-40B4-BE49-F238E27FC236}">
                <a16:creationId xmlns:a16="http://schemas.microsoft.com/office/drawing/2014/main" id="{0EB48DE8-BF32-6249-945A-CEEAA8397242}"/>
              </a:ext>
            </a:extLst>
          </p:cNvPr>
          <p:cNvPicPr>
            <a:picLocks noChangeAspect="1"/>
          </p:cNvPicPr>
          <p:nvPr/>
        </p:nvPicPr>
        <p:blipFill>
          <a:blip r:embed="rId5"/>
          <a:stretch>
            <a:fillRect/>
          </a:stretch>
        </p:blipFill>
        <p:spPr>
          <a:xfrm>
            <a:off x="6614163" y="1544320"/>
            <a:ext cx="1307210" cy="1291269"/>
          </a:xfrm>
          <a:prstGeom prst="rect">
            <a:avLst/>
          </a:prstGeom>
        </p:spPr>
      </p:pic>
      <p:sp>
        <p:nvSpPr>
          <p:cNvPr id="12" name="TextBox 11">
            <a:extLst>
              <a:ext uri="{FF2B5EF4-FFF2-40B4-BE49-F238E27FC236}">
                <a16:creationId xmlns:a16="http://schemas.microsoft.com/office/drawing/2014/main" id="{88B1A9EE-FFC1-D743-9A1E-6D571BA05714}"/>
              </a:ext>
            </a:extLst>
          </p:cNvPr>
          <p:cNvSpPr txBox="1"/>
          <p:nvPr/>
        </p:nvSpPr>
        <p:spPr>
          <a:xfrm>
            <a:off x="1246415" y="4665068"/>
            <a:ext cx="6607266" cy="1696234"/>
          </a:xfrm>
          <a:prstGeom prst="rect">
            <a:avLst/>
          </a:prstGeom>
          <a:solidFill>
            <a:schemeClr val="bg1"/>
          </a:solidFill>
        </p:spPr>
        <p:txBody>
          <a:bodyPr wrap="square" rtlCol="0">
            <a:spAutoFit/>
          </a:bodyPr>
          <a:lstStyle/>
          <a:p>
            <a:pPr defTabSz="1219170">
              <a:lnSpc>
                <a:spcPct val="130000"/>
              </a:lnSpc>
              <a:defRPr/>
            </a:pPr>
            <a:r>
              <a:rPr lang="en-US" altLang="zh-CN" sz="1400" b="1" kern="0" dirty="0">
                <a:latin typeface="Microsoft YaHei" panose="020B0503020204020204" pitchFamily="34" charset="-122"/>
                <a:ea typeface="Microsoft YaHei" panose="020B0503020204020204" pitchFamily="34" charset="-122"/>
              </a:rPr>
              <a:t>Paras: Close Price (Yesterday), (High Price - Low Price) (Yesterday)</a:t>
            </a:r>
          </a:p>
          <a:p>
            <a:pPr defTabSz="1219170">
              <a:lnSpc>
                <a:spcPct val="130000"/>
              </a:lnSpc>
              <a:defRPr/>
            </a:pPr>
            <a:r>
              <a:rPr lang="en-US" altLang="zh-CN" sz="1400" b="1" kern="0" dirty="0">
                <a:latin typeface="Microsoft YaHei" panose="020B0503020204020204" pitchFamily="34" charset="-122"/>
                <a:ea typeface="Microsoft YaHei" panose="020B0503020204020204" pitchFamily="34" charset="-122"/>
              </a:rPr>
              <a:t>Target: Open Price (Next Day)</a:t>
            </a:r>
            <a:endParaRPr lang="en-US" sz="1400" b="1" kern="0" dirty="0">
              <a:latin typeface="Microsoft YaHei" panose="020B0503020204020204" pitchFamily="34" charset="-122"/>
              <a:ea typeface="Microsoft YaHei" panose="020B0503020204020204" pitchFamily="34" charset="-122"/>
              <a:cs typeface="+mn-ea"/>
              <a:sym typeface="+mn-lt"/>
            </a:endParaRPr>
          </a:p>
          <a:p>
            <a:pPr>
              <a:lnSpc>
                <a:spcPct val="130000"/>
              </a:lnSpc>
              <a:spcBef>
                <a:spcPts val="600"/>
              </a:spcBef>
            </a:pPr>
            <a:r>
              <a:rPr lang="en-US" sz="1400" b="1" kern="0" dirty="0">
                <a:solidFill>
                  <a:srgbClr val="FF0000"/>
                </a:solidFill>
                <a:latin typeface="微软雅黑" panose="020B0503020204020204" pitchFamily="34" charset="-122"/>
                <a:ea typeface="微软雅黑" panose="020B0503020204020204" pitchFamily="34" charset="-122"/>
                <a:cs typeface="+mn-ea"/>
                <a:sym typeface="+mn-lt"/>
              </a:rPr>
              <a:t>Mean Squared Error : </a:t>
            </a:r>
            <a:r>
              <a:rPr lang="en-US" sz="1400" b="1" kern="0" dirty="0">
                <a:latin typeface="微软雅黑" panose="020B0503020204020204" pitchFamily="34" charset="-122"/>
                <a:ea typeface="微软雅黑" panose="020B0503020204020204" pitchFamily="34" charset="-122"/>
                <a:cs typeface="+mn-ea"/>
                <a:sym typeface="+mn-lt"/>
              </a:rPr>
              <a:t>0.000686 </a:t>
            </a:r>
          </a:p>
          <a:p>
            <a:pPr>
              <a:lnSpc>
                <a:spcPct val="130000"/>
              </a:lnSpc>
              <a:spcBef>
                <a:spcPts val="600"/>
              </a:spcBef>
            </a:pPr>
            <a:r>
              <a:rPr lang="en-US" sz="1400" b="1" kern="0" dirty="0">
                <a:solidFill>
                  <a:srgbClr val="FF0000"/>
                </a:solidFill>
                <a:latin typeface="微软雅黑" panose="020B0503020204020204" pitchFamily="34" charset="-122"/>
                <a:ea typeface="微软雅黑" panose="020B0503020204020204" pitchFamily="34" charset="-122"/>
                <a:cs typeface="+mn-ea"/>
                <a:sym typeface="+mn-lt"/>
              </a:rPr>
              <a:t>R2 </a:t>
            </a:r>
            <a:r>
              <a:rPr lang="en-US" sz="1400" b="1" kern="0" dirty="0">
                <a:latin typeface="微软雅黑" panose="020B0503020204020204" pitchFamily="34" charset="-122"/>
                <a:ea typeface="微软雅黑" panose="020B0503020204020204" pitchFamily="34" charset="-122"/>
                <a:cs typeface="+mn-ea"/>
                <a:sym typeface="+mn-lt"/>
              </a:rPr>
              <a:t>: </a:t>
            </a:r>
            <a:r>
              <a:rPr lang="en-US" sz="1400" b="1" dirty="0">
                <a:latin typeface="Microsoft YaHei" panose="020B0503020204020204" pitchFamily="34" charset="-122"/>
                <a:ea typeface="Microsoft YaHei" panose="020B0503020204020204" pitchFamily="34" charset="-122"/>
              </a:rPr>
              <a:t>0.9981317349570867</a:t>
            </a:r>
          </a:p>
          <a:p>
            <a:pPr>
              <a:lnSpc>
                <a:spcPct val="130000"/>
              </a:lnSpc>
              <a:spcBef>
                <a:spcPts val="600"/>
              </a:spcBef>
            </a:pPr>
            <a:r>
              <a:rPr lang="en-US" altLang="zh-CN" sz="1400" b="1" kern="0" dirty="0">
                <a:ea typeface="微软雅黑" charset="0"/>
              </a:rPr>
              <a:t>Mean Squared Error </a:t>
            </a:r>
            <a:r>
              <a:rPr lang="en-US" altLang="zh-CN" sz="1400" b="1" kern="0" dirty="0">
                <a:blipFill dpi="0" rotWithShape="1">
                  <a:blip r:embed="rId6"/>
                  <a:srcRect/>
                  <a:stretch>
                    <a:fillRect/>
                  </a:stretch>
                </a:blipFill>
                <a:ea typeface="微软雅黑" charset="0"/>
              </a:rPr>
              <a:t>= </a:t>
            </a:r>
            <a:r>
              <a:rPr lang="en-US" sz="1400" b="1" dirty="0">
                <a:latin typeface="Microsoft YaHei" panose="020B0503020204020204" pitchFamily="34" charset="-122"/>
                <a:ea typeface="Microsoft YaHei" panose="020B0503020204020204" pitchFamily="34" charset="-122"/>
              </a:rPr>
              <a:t>0.305</a:t>
            </a:r>
            <a:endParaRPr lang="en-US" sz="1400" b="1" kern="0" dirty="0">
              <a:latin typeface="Microsoft YaHei" panose="020B0503020204020204" pitchFamily="34" charset="-122"/>
              <a:ea typeface="Microsoft YaHei" panose="020B0503020204020204" pitchFamily="34" charset="-122"/>
              <a:cs typeface="+mn-ea"/>
              <a:sym typeface="+mn-lt"/>
            </a:endParaRPr>
          </a:p>
        </p:txBody>
      </p:sp>
      <p:sp>
        <p:nvSpPr>
          <p:cNvPr id="14" name="文本占位符 1">
            <a:extLst>
              <a:ext uri="{FF2B5EF4-FFF2-40B4-BE49-F238E27FC236}">
                <a16:creationId xmlns:a16="http://schemas.microsoft.com/office/drawing/2014/main" id="{F9917785-CAAB-B242-9793-9E060A62459C}"/>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81762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SVM</a:t>
            </a:r>
          </a:p>
        </p:txBody>
      </p:sp>
      <p:pic>
        <p:nvPicPr>
          <p:cNvPr id="8" name="Picture 7" descr="A screenshot of a cell phone&#10;&#10;Description automatically generated">
            <a:extLst>
              <a:ext uri="{FF2B5EF4-FFF2-40B4-BE49-F238E27FC236}">
                <a16:creationId xmlns:a16="http://schemas.microsoft.com/office/drawing/2014/main" id="{B3318C8D-F855-8C4B-9040-91137BDA80BE}"/>
              </a:ext>
            </a:extLst>
          </p:cNvPr>
          <p:cNvPicPr>
            <a:picLocks noChangeAspect="1"/>
          </p:cNvPicPr>
          <p:nvPr/>
        </p:nvPicPr>
        <p:blipFill>
          <a:blip r:embed="rId3"/>
          <a:stretch>
            <a:fillRect/>
          </a:stretch>
        </p:blipFill>
        <p:spPr>
          <a:xfrm>
            <a:off x="1140405" y="1554480"/>
            <a:ext cx="7099355" cy="4518612"/>
          </a:xfrm>
          <a:prstGeom prst="rect">
            <a:avLst/>
          </a:prstGeom>
        </p:spPr>
      </p:pic>
      <p:sp>
        <p:nvSpPr>
          <p:cNvPr id="10" name="文本占位符 1">
            <a:extLst>
              <a:ext uri="{FF2B5EF4-FFF2-40B4-BE49-F238E27FC236}">
                <a16:creationId xmlns:a16="http://schemas.microsoft.com/office/drawing/2014/main" id="{CFE5B75F-99F6-1D47-8F7F-9ABAB0A4BCBE}"/>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311555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en-US" altLang="zh-CN" dirty="0"/>
              <a:t>BACKGROUND</a:t>
            </a:r>
            <a:endParaRPr kumimoji="1" lang="zh-CN" altLang="en-US" dirty="0"/>
          </a:p>
        </p:txBody>
      </p:sp>
      <p:sp>
        <p:nvSpPr>
          <p:cNvPr id="75" name="矩形 74"/>
          <p:cNvSpPr/>
          <p:nvPr/>
        </p:nvSpPr>
        <p:spPr>
          <a:xfrm>
            <a:off x="1010421" y="1442930"/>
            <a:ext cx="7647650" cy="789127"/>
          </a:xfrm>
          <a:prstGeom prst="rect">
            <a:avLst/>
          </a:prstGeom>
        </p:spPr>
        <p:txBody>
          <a:bodyPr wrap="square">
            <a:spAutoFit/>
          </a:bodyPr>
          <a:lstStyle/>
          <a:p>
            <a:pPr>
              <a:lnSpc>
                <a:spcPct val="130000"/>
              </a:lnSpc>
            </a:pPr>
            <a:r>
              <a:rPr lang="en-US" sz="1200" dirty="0">
                <a:latin typeface="Microsoft YaHei" panose="020B0503020204020204" pitchFamily="34" charset="-122"/>
                <a:ea typeface="Microsoft YaHei" panose="020B0503020204020204" pitchFamily="34" charset="-122"/>
              </a:rPr>
              <a:t>Facebook's initial public offering came on May 17, 2012, at a share price of US$38. The company was valued at $104 billion, the largest valuation to that date. The IPO raised $16 billion, the third-largest in U.S. history, after Visa Inc. in 2008 and AT&amp;T Wireless in 2000. </a:t>
            </a:r>
            <a:endParaRPr lang="zh-CN" altLang="en-US" sz="1200" dirty="0">
              <a:latin typeface="Microsoft YaHei" panose="020B0503020204020204" pitchFamily="34" charset="-122"/>
              <a:ea typeface="Microsoft YaHei" panose="020B0503020204020204" pitchFamily="34" charset="-122"/>
            </a:endParaRPr>
          </a:p>
        </p:txBody>
      </p:sp>
      <p:sp>
        <p:nvSpPr>
          <p:cNvPr id="105" name="矩形 104"/>
          <p:cNvSpPr/>
          <p:nvPr/>
        </p:nvSpPr>
        <p:spPr>
          <a:xfrm>
            <a:off x="1010421" y="2727971"/>
            <a:ext cx="7647650" cy="789127"/>
          </a:xfrm>
          <a:prstGeom prst="rect">
            <a:avLst/>
          </a:prstGeom>
        </p:spPr>
        <p:txBody>
          <a:bodyPr wrap="square">
            <a:spAutoFit/>
          </a:bodyPr>
          <a:lstStyle/>
          <a:p>
            <a:pPr>
              <a:lnSpc>
                <a:spcPct val="130000"/>
              </a:lnSpc>
            </a:pPr>
            <a:r>
              <a:rPr lang="en-US" sz="1200" dirty="0">
                <a:latin typeface="Microsoft YaHei" panose="020B0503020204020204" pitchFamily="34" charset="-122"/>
                <a:ea typeface="Microsoft YaHei" panose="020B0503020204020204" pitchFamily="34" charset="-122"/>
              </a:rPr>
              <a:t>Zuckerberg announced at the start of October 2012 that Facebook had one billion monthly active users, including 600 million mobile users, 219 billion photo uploads and 140 billion friend connections.</a:t>
            </a:r>
            <a:endParaRPr lang="zh-CN" altLang="en-US" sz="1200" dirty="0">
              <a:solidFill>
                <a:srgbClr val="000000">
                  <a:lumMod val="50000"/>
                  <a:lumOff val="50000"/>
                </a:srgbClr>
              </a:solidFill>
              <a:latin typeface="Microsoft YaHei" panose="020B0503020204020204" pitchFamily="34" charset="-122"/>
              <a:ea typeface="Microsoft YaHei" panose="020B0503020204020204" pitchFamily="34" charset="-122"/>
            </a:endParaRPr>
          </a:p>
        </p:txBody>
      </p:sp>
      <p:sp>
        <p:nvSpPr>
          <p:cNvPr id="114" name="矩形 113"/>
          <p:cNvSpPr/>
          <p:nvPr/>
        </p:nvSpPr>
        <p:spPr>
          <a:xfrm>
            <a:off x="1010421" y="4013012"/>
            <a:ext cx="7647650" cy="549061"/>
          </a:xfrm>
          <a:prstGeom prst="rect">
            <a:avLst/>
          </a:prstGeom>
        </p:spPr>
        <p:txBody>
          <a:bodyPr wrap="square">
            <a:spAutoFit/>
          </a:bodyPr>
          <a:lstStyle/>
          <a:p>
            <a:pPr>
              <a:lnSpc>
                <a:spcPct val="130000"/>
              </a:lnSpc>
            </a:pPr>
            <a:r>
              <a:rPr lang="en-US" sz="1200" dirty="0">
                <a:latin typeface="Microsoft YaHei" panose="020B0503020204020204" pitchFamily="34" charset="-122"/>
                <a:ea typeface="Microsoft YaHei" panose="020B0503020204020204" pitchFamily="34" charset="-122"/>
              </a:rPr>
              <a:t>On October 13, 2013, Facebook acquired Onavo, an Israeli mobile web analytics company. Standard &amp; Poor's added Facebook to its S&amp;P 500 index on December 21.</a:t>
            </a:r>
            <a:endParaRPr lang="zh-CN" altLang="en-US" sz="1200" dirty="0">
              <a:solidFill>
                <a:srgbClr val="000000">
                  <a:lumMod val="50000"/>
                  <a:lumOff val="50000"/>
                </a:srgbClr>
              </a:solidFill>
              <a:latin typeface="Microsoft YaHei" panose="020B0503020204020204" pitchFamily="34" charset="-122"/>
              <a:ea typeface="Microsoft YaHei" panose="020B0503020204020204" pitchFamily="34" charset="-122"/>
            </a:endParaRPr>
          </a:p>
        </p:txBody>
      </p:sp>
      <p:sp>
        <p:nvSpPr>
          <p:cNvPr id="123" name="矩形 122"/>
          <p:cNvSpPr/>
          <p:nvPr/>
        </p:nvSpPr>
        <p:spPr>
          <a:xfrm>
            <a:off x="1010420" y="5298054"/>
            <a:ext cx="7647649" cy="549061"/>
          </a:xfrm>
          <a:prstGeom prst="rect">
            <a:avLst/>
          </a:prstGeom>
        </p:spPr>
        <p:txBody>
          <a:bodyPr wrap="square">
            <a:spAutoFit/>
          </a:bodyPr>
          <a:lstStyle/>
          <a:p>
            <a:pPr>
              <a:lnSpc>
                <a:spcPct val="130000"/>
              </a:lnSpc>
            </a:pPr>
            <a:r>
              <a:rPr lang="en-US" sz="1200" dirty="0">
                <a:latin typeface="Microsoft YaHei" panose="020B0503020204020204" pitchFamily="34" charset="-122"/>
                <a:ea typeface="Microsoft YaHei" panose="020B0503020204020204" pitchFamily="34" charset="-122"/>
              </a:rPr>
              <a:t>In February 2014, Facebook announced that it would be buying mobile messaging company WhatsApp for US$19 billion in cash and stock.</a:t>
            </a:r>
            <a:endParaRPr lang="zh-CN" altLang="en-US" sz="1200" dirty="0">
              <a:solidFill>
                <a:srgbClr val="000000">
                  <a:lumMod val="50000"/>
                  <a:lumOff val="50000"/>
                </a:srgb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479557" y="4048983"/>
            <a:ext cx="3280450" cy="769441"/>
          </a:xfrm>
          <a:prstGeom prst="rect">
            <a:avLst/>
          </a:prstGeom>
        </p:spPr>
        <p:txBody>
          <a:bodyPr wrap="none">
            <a:spAutoFit/>
          </a:bodyPr>
          <a:lstStyle/>
          <a:p>
            <a:pPr algn="ctr"/>
            <a:r>
              <a:rPr lang="en-US" altLang="zh-CN" sz="4400" b="1" dirty="0">
                <a:solidFill>
                  <a:srgbClr val="000000"/>
                </a:solidFill>
                <a:latin typeface="Segoe UI"/>
              </a:rPr>
              <a:t>Kalman Filter</a:t>
            </a:r>
            <a:endParaRPr lang="zh-CN" altLang="en-US" sz="44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409DD4B7-AB7D-9345-8315-E8FF5726943B}"/>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316507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Kalman Filter</a:t>
            </a:r>
          </a:p>
        </p:txBody>
      </p:sp>
      <p:sp>
        <p:nvSpPr>
          <p:cNvPr id="6" name="Rectangle 5">
            <a:extLst>
              <a:ext uri="{FF2B5EF4-FFF2-40B4-BE49-F238E27FC236}">
                <a16:creationId xmlns:a16="http://schemas.microsoft.com/office/drawing/2014/main" id="{77A8639C-7D53-9A4B-890D-5258D8C1BF7D}"/>
              </a:ext>
            </a:extLst>
          </p:cNvPr>
          <p:cNvSpPr/>
          <p:nvPr/>
        </p:nvSpPr>
        <p:spPr>
          <a:xfrm>
            <a:off x="1246414" y="1701836"/>
            <a:ext cx="6839095" cy="307777"/>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Updating Equations : </a:t>
            </a:r>
          </a:p>
        </p:txBody>
      </p:sp>
      <p:sp>
        <p:nvSpPr>
          <p:cNvPr id="10" name="Rectangle 9">
            <a:extLst>
              <a:ext uri="{FF2B5EF4-FFF2-40B4-BE49-F238E27FC236}">
                <a16:creationId xmlns:a16="http://schemas.microsoft.com/office/drawing/2014/main" id="{93E94C3B-F08A-5F47-9844-3A24B2264D5A}"/>
              </a:ext>
            </a:extLst>
          </p:cNvPr>
          <p:cNvSpPr/>
          <p:nvPr/>
        </p:nvSpPr>
        <p:spPr>
          <a:xfrm>
            <a:off x="1246414" y="2527812"/>
            <a:ext cx="6839095" cy="307777"/>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Prediction</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Equations</a:t>
            </a:r>
            <a:r>
              <a:rPr lang="zh-CN" altLang="en-US" sz="1400" dirty="0">
                <a:latin typeface="Microsoft YaHei" panose="020B0503020204020204" pitchFamily="34" charset="-122"/>
                <a:ea typeface="Microsoft YaHei" panose="020B0503020204020204" pitchFamily="34" charset="-122"/>
              </a:rPr>
              <a:t>：</a:t>
            </a:r>
            <a:endParaRPr lang="en-US" sz="1400"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88B1A9EE-FFC1-D743-9A1E-6D571BA05714}"/>
              </a:ext>
            </a:extLst>
          </p:cNvPr>
          <p:cNvSpPr txBox="1"/>
          <p:nvPr/>
        </p:nvSpPr>
        <p:spPr>
          <a:xfrm>
            <a:off x="1246414" y="4143367"/>
            <a:ext cx="6607266" cy="345094"/>
          </a:xfrm>
          <a:prstGeom prst="rect">
            <a:avLst/>
          </a:prstGeom>
          <a:solidFill>
            <a:schemeClr val="bg1"/>
          </a:solidFill>
        </p:spPr>
        <p:txBody>
          <a:bodyPr wrap="square" rtlCol="0">
            <a:spAutoFit/>
          </a:bodyPr>
          <a:lstStyle/>
          <a:p>
            <a:pPr>
              <a:lnSpc>
                <a:spcPct val="130000"/>
              </a:lnSpc>
              <a:spcBef>
                <a:spcPts val="600"/>
              </a:spcBef>
            </a:pPr>
            <a:r>
              <a:rPr lang="en-US" sz="1400" b="1" kern="0" dirty="0">
                <a:solidFill>
                  <a:srgbClr val="FF0000"/>
                </a:solidFill>
                <a:latin typeface="微软雅黑" panose="020B0503020204020204" pitchFamily="34" charset="-122"/>
                <a:ea typeface="微软雅黑" panose="020B0503020204020204" pitchFamily="34" charset="-122"/>
                <a:cs typeface="+mn-ea"/>
                <a:sym typeface="+mn-lt"/>
              </a:rPr>
              <a:t>R2</a:t>
            </a:r>
            <a:r>
              <a:rPr lang="en-US" sz="1400" b="1" kern="0" dirty="0">
                <a:latin typeface="微软雅黑" panose="020B0503020204020204" pitchFamily="34" charset="-122"/>
                <a:ea typeface="微软雅黑" panose="020B0503020204020204" pitchFamily="34" charset="-122"/>
                <a:cs typeface="+mn-ea"/>
                <a:sym typeface="+mn-lt"/>
              </a:rPr>
              <a:t> : </a:t>
            </a:r>
            <a:r>
              <a:rPr lang="en-US" sz="1400" b="1" dirty="0"/>
              <a:t>0.9822244749544563</a:t>
            </a:r>
            <a:endParaRPr lang="en-US" sz="1400" b="1" kern="0" dirty="0">
              <a:latin typeface="Microsoft YaHei" panose="020B0503020204020204" pitchFamily="34" charset="-122"/>
              <a:ea typeface="Microsoft YaHei" panose="020B0503020204020204" pitchFamily="34" charset="-122"/>
              <a:cs typeface="+mn-ea"/>
              <a:sym typeface="+mn-lt"/>
            </a:endParaRPr>
          </a:p>
        </p:txBody>
      </p:sp>
      <p:pic>
        <p:nvPicPr>
          <p:cNvPr id="3" name="Picture 2">
            <a:extLst>
              <a:ext uri="{FF2B5EF4-FFF2-40B4-BE49-F238E27FC236}">
                <a16:creationId xmlns:a16="http://schemas.microsoft.com/office/drawing/2014/main" id="{B9A10AE6-CE01-2A44-9E89-4D49D4DAA552}"/>
              </a:ext>
            </a:extLst>
          </p:cNvPr>
          <p:cNvPicPr>
            <a:picLocks noChangeAspect="1"/>
          </p:cNvPicPr>
          <p:nvPr/>
        </p:nvPicPr>
        <p:blipFill>
          <a:blip r:embed="rId3"/>
          <a:stretch>
            <a:fillRect/>
          </a:stretch>
        </p:blipFill>
        <p:spPr>
          <a:xfrm>
            <a:off x="3296920" y="1701836"/>
            <a:ext cx="2545080" cy="645124"/>
          </a:xfrm>
          <a:prstGeom prst="rect">
            <a:avLst/>
          </a:prstGeom>
        </p:spPr>
      </p:pic>
      <p:pic>
        <p:nvPicPr>
          <p:cNvPr id="4" name="Picture 3">
            <a:extLst>
              <a:ext uri="{FF2B5EF4-FFF2-40B4-BE49-F238E27FC236}">
                <a16:creationId xmlns:a16="http://schemas.microsoft.com/office/drawing/2014/main" id="{F6870A9C-8087-424E-8E4A-BA9FAB7D0866}"/>
              </a:ext>
            </a:extLst>
          </p:cNvPr>
          <p:cNvPicPr>
            <a:picLocks noChangeAspect="1"/>
          </p:cNvPicPr>
          <p:nvPr/>
        </p:nvPicPr>
        <p:blipFill>
          <a:blip r:embed="rId4"/>
          <a:stretch>
            <a:fillRect/>
          </a:stretch>
        </p:blipFill>
        <p:spPr>
          <a:xfrm>
            <a:off x="3296920" y="2559241"/>
            <a:ext cx="1455420" cy="663393"/>
          </a:xfrm>
          <a:prstGeom prst="rect">
            <a:avLst/>
          </a:prstGeom>
        </p:spPr>
      </p:pic>
      <p:sp>
        <p:nvSpPr>
          <p:cNvPr id="15" name="文本占位符 1">
            <a:extLst>
              <a:ext uri="{FF2B5EF4-FFF2-40B4-BE49-F238E27FC236}">
                <a16:creationId xmlns:a16="http://schemas.microsoft.com/office/drawing/2014/main" id="{A4B3C922-D1E7-2042-85E0-70C45F2E3EDB}"/>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48693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Kalman Filter</a:t>
            </a:r>
          </a:p>
        </p:txBody>
      </p:sp>
      <p:pic>
        <p:nvPicPr>
          <p:cNvPr id="6" name="Picture 5">
            <a:extLst>
              <a:ext uri="{FF2B5EF4-FFF2-40B4-BE49-F238E27FC236}">
                <a16:creationId xmlns:a16="http://schemas.microsoft.com/office/drawing/2014/main" id="{6C80338E-32C1-E445-B4E3-4AC3ED78D498}"/>
              </a:ext>
            </a:extLst>
          </p:cNvPr>
          <p:cNvPicPr>
            <a:picLocks noChangeAspect="1"/>
          </p:cNvPicPr>
          <p:nvPr/>
        </p:nvPicPr>
        <p:blipFill>
          <a:blip r:embed="rId3"/>
          <a:stretch>
            <a:fillRect/>
          </a:stretch>
        </p:blipFill>
        <p:spPr>
          <a:xfrm>
            <a:off x="1143641" y="1369659"/>
            <a:ext cx="9036679" cy="4909221"/>
          </a:xfrm>
          <a:prstGeom prst="rect">
            <a:avLst/>
          </a:prstGeom>
        </p:spPr>
      </p:pic>
      <p:sp>
        <p:nvSpPr>
          <p:cNvPr id="8" name="文本占位符 1">
            <a:extLst>
              <a:ext uri="{FF2B5EF4-FFF2-40B4-BE49-F238E27FC236}">
                <a16:creationId xmlns:a16="http://schemas.microsoft.com/office/drawing/2014/main" id="{35ADF824-082B-0844-BEEB-81E4E21B1D81}"/>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49930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Bootstrap &amp; Random Forest</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FOUR</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3265292803"/>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89013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pic>
        <p:nvPicPr>
          <p:cNvPr id="104" name="图片 103"/>
          <p:cNvPicPr>
            <a:picLocks noChangeAspect="1"/>
          </p:cNvPicPr>
          <p:nvPr/>
        </p:nvPicPr>
        <p:blipFill rotWithShape="1">
          <a:blip r:embed="rId3"/>
          <a:srcRect l="68830" t="39363" r="20020" b="39553"/>
          <a:stretch/>
        </p:blipFill>
        <p:spPr>
          <a:xfrm>
            <a:off x="4891502" y="1736558"/>
            <a:ext cx="2534710" cy="2534710"/>
          </a:xfrm>
          <a:prstGeom prst="ellipse">
            <a:avLst/>
          </a:prstGeom>
        </p:spPr>
      </p:pic>
      <p:sp>
        <p:nvSpPr>
          <p:cNvPr id="107" name="矩形 106"/>
          <p:cNvSpPr/>
          <p:nvPr/>
        </p:nvSpPr>
        <p:spPr>
          <a:xfrm>
            <a:off x="5258422" y="4499314"/>
            <a:ext cx="1860573" cy="584775"/>
          </a:xfrm>
          <a:prstGeom prst="rect">
            <a:avLst/>
          </a:prstGeom>
        </p:spPr>
        <p:txBody>
          <a:bodyPr wrap="none">
            <a:spAutoFit/>
          </a:bodyPr>
          <a:lstStyle/>
          <a:p>
            <a:pPr algn="ctr"/>
            <a:r>
              <a:rPr lang="en-US" altLang="zh-CN" sz="3200" b="1" dirty="0">
                <a:solidFill>
                  <a:srgbClr val="000000">
                    <a:lumMod val="85000"/>
                    <a:lumOff val="15000"/>
                  </a:srgbClr>
                </a:solidFill>
                <a:latin typeface="Segoe UI"/>
                <a:ea typeface="微软雅黑"/>
              </a:rPr>
              <a:t>Bootstrap</a:t>
            </a:r>
            <a:endParaRPr lang="zh-CN" altLang="en-US" sz="3200" b="1" dirty="0">
              <a:solidFill>
                <a:srgbClr val="000000">
                  <a:lumMod val="85000"/>
                  <a:lumOff val="15000"/>
                </a:srgbClr>
              </a:solidFill>
              <a:latin typeface="Segoe UI"/>
              <a:ea typeface="微软雅黑"/>
            </a:endParaRPr>
          </a:p>
        </p:txBody>
      </p:sp>
      <p:grpSp>
        <p:nvGrpSpPr>
          <p:cNvPr id="122" name="Group 121"/>
          <p:cNvGrpSpPr>
            <a:grpSpLocks noChangeAspect="1"/>
          </p:cNvGrpSpPr>
          <p:nvPr/>
        </p:nvGrpSpPr>
        <p:grpSpPr bwMode="auto">
          <a:xfrm>
            <a:off x="5776674" y="2759175"/>
            <a:ext cx="754758" cy="642396"/>
            <a:chOff x="515" y="3088"/>
            <a:chExt cx="665" cy="566"/>
          </a:xfrm>
          <a:solidFill>
            <a:schemeClr val="tx1"/>
          </a:solidFill>
        </p:grpSpPr>
        <p:sp>
          <p:nvSpPr>
            <p:cNvPr id="123"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4"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5"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6"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7"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8"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9"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0"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1"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Tree>
    <p:extLst>
      <p:ext uri="{BB962C8B-B14F-4D97-AF65-F5344CB8AC3E}">
        <p14:creationId xmlns:p14="http://schemas.microsoft.com/office/powerpoint/2010/main" val="36492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97141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Method</a:t>
            </a:r>
          </a:p>
        </p:txBody>
      </p:sp>
      <p:sp>
        <p:nvSpPr>
          <p:cNvPr id="9" name="TextBox 8">
            <a:extLst>
              <a:ext uri="{FF2B5EF4-FFF2-40B4-BE49-F238E27FC236}">
                <a16:creationId xmlns:a16="http://schemas.microsoft.com/office/drawing/2014/main" id="{361D030A-5A9B-2D49-9BDC-71BE882742FB}"/>
              </a:ext>
            </a:extLst>
          </p:cNvPr>
          <p:cNvSpPr txBox="1"/>
          <p:nvPr/>
        </p:nvSpPr>
        <p:spPr>
          <a:xfrm>
            <a:off x="1398814" y="2038757"/>
            <a:ext cx="9394371" cy="3146246"/>
          </a:xfrm>
          <a:prstGeom prst="rect">
            <a:avLst/>
          </a:prstGeom>
          <a:noFill/>
        </p:spPr>
        <p:txBody>
          <a:bodyPr wrap="square" rtlCol="0">
            <a:spAutoFit/>
          </a:bodyPr>
          <a:lstStyle/>
          <a:p>
            <a:pPr marL="571500" indent="-571500">
              <a:lnSpc>
                <a:spcPct val="130000"/>
              </a:lnSpc>
              <a:spcBef>
                <a:spcPts val="600"/>
              </a:spcBef>
              <a:buFont typeface="Arial" panose="020B0604020202020204" pitchFamily="34" charset="0"/>
              <a:buChar char="•"/>
            </a:pPr>
            <a:r>
              <a:rPr lang="en-US" sz="2800" b="1" kern="0" dirty="0">
                <a:latin typeface="微软雅黑" panose="020B0503020204020204" pitchFamily="34" charset="-122"/>
                <a:ea typeface="微软雅黑" panose="020B0503020204020204" pitchFamily="34" charset="-122"/>
                <a:cs typeface="+mn-ea"/>
                <a:sym typeface="+mn-lt"/>
              </a:rPr>
              <a:t>For each day (t) :</a:t>
            </a:r>
          </a:p>
          <a:p>
            <a:pPr marL="1485877" lvl="2" indent="-571500">
              <a:lnSpc>
                <a:spcPct val="130000"/>
              </a:lnSpc>
              <a:spcBef>
                <a:spcPts val="600"/>
              </a:spcBef>
              <a:buFont typeface="Arial" panose="020B0604020202020204" pitchFamily="34" charset="0"/>
              <a:buChar char="•"/>
            </a:pPr>
            <a:r>
              <a:rPr lang="en-US" sz="2800" b="1" kern="0" dirty="0">
                <a:latin typeface="微软雅黑" panose="020B0503020204020204" pitchFamily="34" charset="-122"/>
                <a:ea typeface="微软雅黑" panose="020B0503020204020204" pitchFamily="34" charset="-122"/>
                <a:cs typeface="+mn-ea"/>
                <a:sym typeface="+mn-lt"/>
              </a:rPr>
              <a:t>Y[t-200: t-1] </a:t>
            </a:r>
            <a:r>
              <a:rPr lang="en-US" sz="2800" b="1" kern="0" dirty="0">
                <a:latin typeface="微软雅黑" panose="020B0503020204020204" pitchFamily="34" charset="-122"/>
                <a:ea typeface="微软雅黑" panose="020B0503020204020204" pitchFamily="34" charset="-122"/>
                <a:cs typeface="+mn-ea"/>
                <a:sym typeface="Wingdings" pitchFamily="2" charset="2"/>
              </a:rPr>
              <a:t> Bootstrap &amp; Run Model</a:t>
            </a:r>
            <a:endParaRPr lang="en-US" sz="2800" b="1" kern="0" dirty="0">
              <a:latin typeface="微软雅黑" panose="020B0503020204020204" pitchFamily="34" charset="-122"/>
              <a:ea typeface="微软雅黑" panose="020B0503020204020204" pitchFamily="34" charset="-122"/>
              <a:cs typeface="+mn-ea"/>
              <a:sym typeface="+mn-lt"/>
            </a:endParaRPr>
          </a:p>
          <a:p>
            <a:pPr marL="1485877" lvl="2" indent="-571500">
              <a:lnSpc>
                <a:spcPct val="130000"/>
              </a:lnSpc>
              <a:spcBef>
                <a:spcPts val="600"/>
              </a:spcBef>
              <a:buFont typeface="Arial" panose="020B0604020202020204" pitchFamily="34" charset="0"/>
              <a:buChar char="•"/>
            </a:pPr>
            <a:r>
              <a:rPr lang="en-US" sz="2800" b="1" kern="0" dirty="0">
                <a:latin typeface="微软雅黑" panose="020B0503020204020204" pitchFamily="34" charset="-122"/>
                <a:ea typeface="微软雅黑" panose="020B0503020204020204" pitchFamily="34" charset="-122"/>
                <a:cs typeface="+mn-ea"/>
                <a:sym typeface="+mn-lt"/>
              </a:rPr>
              <a:t>Predict Y[t] in each model</a:t>
            </a:r>
          </a:p>
          <a:p>
            <a:pPr marL="571500" indent="-571500">
              <a:lnSpc>
                <a:spcPct val="130000"/>
              </a:lnSpc>
              <a:spcBef>
                <a:spcPts val="600"/>
              </a:spcBef>
              <a:buFont typeface="Arial" panose="020B0604020202020204" pitchFamily="34" charset="0"/>
              <a:buChar char="•"/>
            </a:pPr>
            <a:r>
              <a:rPr lang="en-US" sz="2800" b="1" kern="0" dirty="0">
                <a:latin typeface="微软雅黑" panose="020B0503020204020204" pitchFamily="34" charset="-122"/>
                <a:ea typeface="微软雅黑" panose="020B0503020204020204" pitchFamily="34" charset="-122"/>
                <a:cs typeface="+mn-ea"/>
                <a:sym typeface="+mn-lt"/>
              </a:rPr>
              <a:t>Calculate RMSE</a:t>
            </a:r>
          </a:p>
          <a:p>
            <a:pPr>
              <a:lnSpc>
                <a:spcPct val="130000"/>
              </a:lnSpc>
              <a:spcBef>
                <a:spcPts val="600"/>
              </a:spcBef>
            </a:pPr>
            <a:r>
              <a:rPr lang="en-US" sz="2800" b="1" kern="0" dirty="0">
                <a:latin typeface="微软雅黑" panose="020B0503020204020204" pitchFamily="34" charset="-122"/>
                <a:ea typeface="微软雅黑" panose="020B0503020204020204" pitchFamily="34" charset="-122"/>
                <a:cs typeface="+mn-ea"/>
                <a:sym typeface="+mn-lt"/>
              </a:rPr>
              <a:t> </a:t>
            </a:r>
          </a:p>
        </p:txBody>
      </p:sp>
    </p:spTree>
    <p:extLst>
      <p:ext uri="{BB962C8B-B14F-4D97-AF65-F5344CB8AC3E}">
        <p14:creationId xmlns:p14="http://schemas.microsoft.com/office/powerpoint/2010/main" val="108182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97141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Method</a:t>
            </a:r>
          </a:p>
        </p:txBody>
      </p:sp>
      <p:sp>
        <p:nvSpPr>
          <p:cNvPr id="5" name="TextBox 4">
            <a:extLst>
              <a:ext uri="{FF2B5EF4-FFF2-40B4-BE49-F238E27FC236}">
                <a16:creationId xmlns:a16="http://schemas.microsoft.com/office/drawing/2014/main" id="{AFFD1992-8B49-C04A-9A2B-98E82392F6BA}"/>
              </a:ext>
            </a:extLst>
          </p:cNvPr>
          <p:cNvSpPr txBox="1"/>
          <p:nvPr/>
        </p:nvSpPr>
        <p:spPr>
          <a:xfrm>
            <a:off x="1629229" y="1866777"/>
            <a:ext cx="9699171" cy="1562223"/>
          </a:xfrm>
          <a:prstGeom prst="rect">
            <a:avLst/>
          </a:prstGeom>
          <a:noFill/>
        </p:spPr>
        <p:txBody>
          <a:bodyPr wrap="square" rtlCol="0">
            <a:spAutoFit/>
          </a:bodyPr>
          <a:lstStyle/>
          <a:p>
            <a:pPr>
              <a:lnSpc>
                <a:spcPct val="130000"/>
              </a:lnSpc>
              <a:spcBef>
                <a:spcPts val="600"/>
              </a:spcBef>
            </a:pPr>
            <a:r>
              <a:rPr lang="en-US" sz="2400" b="1" kern="0" dirty="0">
                <a:latin typeface="微软雅黑" panose="020B0503020204020204" pitchFamily="34" charset="-122"/>
                <a:ea typeface="微软雅黑" panose="020B0503020204020204" pitchFamily="34" charset="-122"/>
                <a:cs typeface="+mn-ea"/>
                <a:sym typeface="+mn-lt"/>
              </a:rPr>
              <a:t>Bootstrap Method: Resampling Residuals</a:t>
            </a:r>
          </a:p>
          <a:p>
            <a:pPr marL="800089" lvl="1" indent="-342900">
              <a:lnSpc>
                <a:spcPct val="130000"/>
              </a:lnSpc>
              <a:spcBef>
                <a:spcPts val="600"/>
              </a:spcBef>
              <a:buFont typeface="Arial" panose="020B0604020202020204" pitchFamily="34" charset="0"/>
              <a:buChar char="•"/>
            </a:pPr>
            <a:r>
              <a:rPr lang="en-US" sz="2400" b="1" kern="0" dirty="0">
                <a:latin typeface="微软雅黑" panose="020B0503020204020204" pitchFamily="34" charset="-122"/>
                <a:ea typeface="微软雅黑" panose="020B0503020204020204" pitchFamily="34" charset="-122"/>
                <a:cs typeface="+mn-ea"/>
                <a:sym typeface="+mn-lt"/>
              </a:rPr>
              <a:t>Assumption: Residuals are </a:t>
            </a:r>
            <a:r>
              <a:rPr lang="en-US" sz="2400" b="1" dirty="0">
                <a:solidFill>
                  <a:srgbClr val="FF0000"/>
                </a:solidFill>
                <a:latin typeface="Arial" panose="020B0604020202020204" pitchFamily="34" charset="0"/>
              </a:rPr>
              <a:t>independent and identically distributed (</a:t>
            </a:r>
            <a:r>
              <a:rPr lang="en-US" sz="2400" b="1" dirty="0" err="1">
                <a:solidFill>
                  <a:srgbClr val="FF0000"/>
                </a:solidFill>
                <a:latin typeface="Arial" panose="020B0604020202020204" pitchFamily="34" charset="0"/>
              </a:rPr>
              <a:t>iid</a:t>
            </a:r>
            <a:r>
              <a:rPr lang="en-US" sz="2400" b="1" dirty="0">
                <a:solidFill>
                  <a:srgbClr val="FF0000"/>
                </a:solidFill>
                <a:latin typeface="Arial" panose="020B0604020202020204" pitchFamily="34" charset="0"/>
              </a:rPr>
              <a:t>)</a:t>
            </a:r>
            <a:endParaRPr lang="en-US" sz="2400" b="1" kern="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6" name="TextBox 5">
            <a:extLst>
              <a:ext uri="{FF2B5EF4-FFF2-40B4-BE49-F238E27FC236}">
                <a16:creationId xmlns:a16="http://schemas.microsoft.com/office/drawing/2014/main" id="{A579592B-31C8-5B4C-B7B6-8FAE65E2D587}"/>
              </a:ext>
            </a:extLst>
          </p:cNvPr>
          <p:cNvSpPr txBox="1"/>
          <p:nvPr/>
        </p:nvSpPr>
        <p:spPr>
          <a:xfrm>
            <a:off x="0" y="3796595"/>
            <a:ext cx="6252519" cy="381258"/>
          </a:xfrm>
          <a:prstGeom prst="rect">
            <a:avLst/>
          </a:prstGeom>
          <a:noFill/>
        </p:spPr>
        <p:txBody>
          <a:bodyPr wrap="square" rtlCol="0">
            <a:spAutoFit/>
          </a:bodyPr>
          <a:lstStyle/>
          <a:p>
            <a:pPr>
              <a:lnSpc>
                <a:spcPct val="130000"/>
              </a:lnSpc>
              <a:spcBef>
                <a:spcPts val="600"/>
              </a:spcBef>
            </a:pPr>
            <a:r>
              <a:rPr lang="en-US" sz="1600" b="1" kern="0" dirty="0">
                <a:latin typeface="微软雅黑" panose="020B0503020204020204" pitchFamily="34" charset="-122"/>
                <a:ea typeface="微软雅黑" panose="020B0503020204020204" pitchFamily="34" charset="-122"/>
                <a:cs typeface="+mn-ea"/>
                <a:sym typeface="+mn-lt"/>
              </a:rPr>
              <a:t>https://</a:t>
            </a:r>
            <a:r>
              <a:rPr lang="en-US" sz="1600" b="1" kern="0" dirty="0" err="1">
                <a:latin typeface="微软雅黑" panose="020B0503020204020204" pitchFamily="34" charset="-122"/>
                <a:ea typeface="微软雅黑" panose="020B0503020204020204" pitchFamily="34" charset="-122"/>
                <a:cs typeface="+mn-ea"/>
                <a:sym typeface="+mn-lt"/>
              </a:rPr>
              <a:t>en.wikipedia.org</a:t>
            </a:r>
            <a:r>
              <a:rPr lang="en-US" sz="1600" b="1" kern="0" dirty="0">
                <a:latin typeface="微软雅黑" panose="020B0503020204020204" pitchFamily="34" charset="-122"/>
                <a:ea typeface="微软雅黑" panose="020B0503020204020204" pitchFamily="34" charset="-122"/>
                <a:cs typeface="+mn-ea"/>
                <a:sym typeface="+mn-lt"/>
              </a:rPr>
              <a:t>/wiki/Bootstrapping_(statistics)</a:t>
            </a:r>
          </a:p>
        </p:txBody>
      </p:sp>
      <p:pic>
        <p:nvPicPr>
          <p:cNvPr id="7" name="Picture 6">
            <a:extLst>
              <a:ext uri="{FF2B5EF4-FFF2-40B4-BE49-F238E27FC236}">
                <a16:creationId xmlns:a16="http://schemas.microsoft.com/office/drawing/2014/main" id="{8F1C188D-4B00-6242-8A0C-F8C52E2DDD09}"/>
              </a:ext>
            </a:extLst>
          </p:cNvPr>
          <p:cNvPicPr>
            <a:picLocks noChangeAspect="1"/>
          </p:cNvPicPr>
          <p:nvPr/>
        </p:nvPicPr>
        <p:blipFill>
          <a:blip r:embed="rId3"/>
          <a:stretch>
            <a:fillRect/>
          </a:stretch>
        </p:blipFill>
        <p:spPr>
          <a:xfrm>
            <a:off x="0" y="4166998"/>
            <a:ext cx="12192000" cy="1921892"/>
          </a:xfrm>
          <a:prstGeom prst="rect">
            <a:avLst/>
          </a:prstGeom>
        </p:spPr>
      </p:pic>
    </p:spTree>
    <p:extLst>
      <p:ext uri="{BB962C8B-B14F-4D97-AF65-F5344CB8AC3E}">
        <p14:creationId xmlns:p14="http://schemas.microsoft.com/office/powerpoint/2010/main" val="343205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91045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418131" y="4048983"/>
            <a:ext cx="3403304" cy="707886"/>
          </a:xfrm>
          <a:prstGeom prst="rect">
            <a:avLst/>
          </a:prstGeom>
        </p:spPr>
        <p:txBody>
          <a:bodyPr wrap="none">
            <a:spAutoFit/>
          </a:bodyPr>
          <a:lstStyle/>
          <a:p>
            <a:pPr algn="ctr"/>
            <a:r>
              <a:rPr lang="en-US" altLang="zh-CN" sz="4000" b="1" dirty="0">
                <a:solidFill>
                  <a:srgbClr val="000000"/>
                </a:solidFill>
                <a:latin typeface="Segoe UI"/>
              </a:rPr>
              <a:t>Random Forest</a:t>
            </a:r>
            <a:endParaRPr lang="zh-CN" altLang="en-US" sz="40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Tree>
    <p:extLst>
      <p:ext uri="{BB962C8B-B14F-4D97-AF65-F5344CB8AC3E}">
        <p14:creationId xmlns:p14="http://schemas.microsoft.com/office/powerpoint/2010/main" val="23099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89013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888616" cy="369332"/>
          </a:xfrm>
          <a:prstGeom prst="rect">
            <a:avLst/>
          </a:prstGeom>
          <a:noFill/>
        </p:spPr>
        <p:txBody>
          <a:bodyPr wrap="square" rtlCol="0">
            <a:spAutoFit/>
          </a:bodyPr>
          <a:lstStyle/>
          <a:p>
            <a:r>
              <a:rPr lang="en-US" dirty="0"/>
              <a:t>Random Forest</a:t>
            </a:r>
          </a:p>
        </p:txBody>
      </p:sp>
      <p:sp>
        <p:nvSpPr>
          <p:cNvPr id="7" name="TextBox 6">
            <a:extLst>
              <a:ext uri="{FF2B5EF4-FFF2-40B4-BE49-F238E27FC236}">
                <a16:creationId xmlns:a16="http://schemas.microsoft.com/office/drawing/2014/main" id="{EFE025D3-EB9F-1A49-85F6-2409D1AA353F}"/>
              </a:ext>
            </a:extLst>
          </p:cNvPr>
          <p:cNvSpPr txBox="1"/>
          <p:nvPr/>
        </p:nvSpPr>
        <p:spPr>
          <a:xfrm>
            <a:off x="1917001" y="1419035"/>
            <a:ext cx="7430226" cy="2165529"/>
          </a:xfrm>
          <a:prstGeom prst="rect">
            <a:avLst/>
          </a:prstGeom>
          <a:noFill/>
        </p:spPr>
        <p:txBody>
          <a:bodyPr wrap="square" rtlCol="0">
            <a:spAutoFit/>
          </a:bodyPr>
          <a:lstStyle/>
          <a:p>
            <a:pPr marL="571500"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Pick 4 Models to Run the Random Forest:</a:t>
            </a:r>
          </a:p>
          <a:p>
            <a:pPr marL="1485877" lvl="2"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AR1</a:t>
            </a:r>
          </a:p>
          <a:p>
            <a:pPr marL="1485877" lvl="2"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EMA</a:t>
            </a:r>
          </a:p>
          <a:p>
            <a:pPr marL="1485877" lvl="2"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Kalman Filter</a:t>
            </a:r>
          </a:p>
          <a:p>
            <a:pPr marL="1485877" lvl="2"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SVM</a:t>
            </a:r>
          </a:p>
        </p:txBody>
      </p:sp>
    </p:spTree>
    <p:extLst>
      <p:ext uri="{BB962C8B-B14F-4D97-AF65-F5344CB8AC3E}">
        <p14:creationId xmlns:p14="http://schemas.microsoft.com/office/powerpoint/2010/main" val="319686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90029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sp>
        <p:nvSpPr>
          <p:cNvPr id="13" name="TextBox 12">
            <a:extLst>
              <a:ext uri="{FF2B5EF4-FFF2-40B4-BE49-F238E27FC236}">
                <a16:creationId xmlns:a16="http://schemas.microsoft.com/office/drawing/2014/main" id="{DA9DBA3B-6F23-3643-88A7-59EE30A87C6A}"/>
              </a:ext>
            </a:extLst>
          </p:cNvPr>
          <p:cNvSpPr txBox="1"/>
          <p:nvPr/>
        </p:nvSpPr>
        <p:spPr>
          <a:xfrm>
            <a:off x="265304" y="756788"/>
            <a:ext cx="2731896" cy="369332"/>
          </a:xfrm>
          <a:prstGeom prst="rect">
            <a:avLst/>
          </a:prstGeom>
          <a:noFill/>
        </p:spPr>
        <p:txBody>
          <a:bodyPr wrap="square" rtlCol="0">
            <a:spAutoFit/>
          </a:bodyPr>
          <a:lstStyle/>
          <a:p>
            <a:r>
              <a:rPr lang="en-US" dirty="0"/>
              <a:t>Random Forest Results</a:t>
            </a:r>
          </a:p>
        </p:txBody>
      </p:sp>
      <p:pic>
        <p:nvPicPr>
          <p:cNvPr id="4" name="Picture 3">
            <a:extLst>
              <a:ext uri="{FF2B5EF4-FFF2-40B4-BE49-F238E27FC236}">
                <a16:creationId xmlns:a16="http://schemas.microsoft.com/office/drawing/2014/main" id="{712E5C46-9F36-E44E-A846-B3C5E56B9215}"/>
              </a:ext>
            </a:extLst>
          </p:cNvPr>
          <p:cNvPicPr>
            <a:picLocks noChangeAspect="1"/>
          </p:cNvPicPr>
          <p:nvPr/>
        </p:nvPicPr>
        <p:blipFill>
          <a:blip r:embed="rId3"/>
          <a:stretch>
            <a:fillRect/>
          </a:stretch>
        </p:blipFill>
        <p:spPr>
          <a:xfrm>
            <a:off x="166256" y="1126120"/>
            <a:ext cx="12025744" cy="5731879"/>
          </a:xfrm>
          <a:prstGeom prst="rect">
            <a:avLst/>
          </a:prstGeom>
        </p:spPr>
      </p:pic>
      <p:pic>
        <p:nvPicPr>
          <p:cNvPr id="6" name="Picture 5">
            <a:extLst>
              <a:ext uri="{FF2B5EF4-FFF2-40B4-BE49-F238E27FC236}">
                <a16:creationId xmlns:a16="http://schemas.microsoft.com/office/drawing/2014/main" id="{D6351881-2984-8C46-84BB-98220E365D4E}"/>
              </a:ext>
            </a:extLst>
          </p:cNvPr>
          <p:cNvPicPr>
            <a:picLocks noChangeAspect="1"/>
          </p:cNvPicPr>
          <p:nvPr/>
        </p:nvPicPr>
        <p:blipFill>
          <a:blip r:embed="rId4"/>
          <a:stretch>
            <a:fillRect/>
          </a:stretch>
        </p:blipFill>
        <p:spPr>
          <a:xfrm>
            <a:off x="5022685" y="76200"/>
            <a:ext cx="4051300" cy="1066800"/>
          </a:xfrm>
          <a:prstGeom prst="rect">
            <a:avLst/>
          </a:prstGeom>
        </p:spPr>
      </p:pic>
    </p:spTree>
    <p:extLst>
      <p:ext uri="{BB962C8B-B14F-4D97-AF65-F5344CB8AC3E}">
        <p14:creationId xmlns:p14="http://schemas.microsoft.com/office/powerpoint/2010/main" val="9262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en-US" altLang="zh-CN" dirty="0"/>
              <a:t>Background</a:t>
            </a:r>
            <a:endParaRPr kumimoji="1" lang="zh-CN" altLang="en-US" dirty="0"/>
          </a:p>
        </p:txBody>
      </p:sp>
      <p:pic>
        <p:nvPicPr>
          <p:cNvPr id="13" name="Picture 12">
            <a:extLst>
              <a:ext uri="{FF2B5EF4-FFF2-40B4-BE49-F238E27FC236}">
                <a16:creationId xmlns:a16="http://schemas.microsoft.com/office/drawing/2014/main" id="{1EDC0ECD-356D-3942-8255-3F793E025B69}"/>
              </a:ext>
            </a:extLst>
          </p:cNvPr>
          <p:cNvPicPr>
            <a:picLocks noChangeAspect="1"/>
          </p:cNvPicPr>
          <p:nvPr/>
        </p:nvPicPr>
        <p:blipFill>
          <a:blip r:embed="rId3"/>
          <a:stretch>
            <a:fillRect/>
          </a:stretch>
        </p:blipFill>
        <p:spPr>
          <a:xfrm>
            <a:off x="296166" y="1105836"/>
            <a:ext cx="11738421" cy="2570204"/>
          </a:xfrm>
          <a:prstGeom prst="rect">
            <a:avLst/>
          </a:prstGeom>
        </p:spPr>
      </p:pic>
      <p:sp>
        <p:nvSpPr>
          <p:cNvPr id="14" name="文本框 13">
            <a:extLst>
              <a:ext uri="{FF2B5EF4-FFF2-40B4-BE49-F238E27FC236}">
                <a16:creationId xmlns:a16="http://schemas.microsoft.com/office/drawing/2014/main" id="{19F028FD-5C59-7A49-A965-842FBF620F4B}"/>
              </a:ext>
            </a:extLst>
          </p:cNvPr>
          <p:cNvSpPr txBox="1"/>
          <p:nvPr/>
        </p:nvSpPr>
        <p:spPr>
          <a:xfrm>
            <a:off x="582309" y="4172276"/>
            <a:ext cx="1165575" cy="315471"/>
          </a:xfrm>
          <a:prstGeom prst="rect">
            <a:avLst/>
          </a:prstGeom>
          <a:noFill/>
        </p:spPr>
        <p:txBody>
          <a:bodyPr wrap="square" lIns="68580" tIns="34290" rIns="68580" bIns="34290" rtlCol="0">
            <a:spAutoFit/>
          </a:bodyPr>
          <a:lstStyle/>
          <a:p>
            <a:pPr algn="r"/>
            <a:r>
              <a:rPr lang="en-US" altLang="zh-CN" sz="1600" b="1" dirty="0">
                <a:solidFill>
                  <a:srgbClr val="37C7C4"/>
                </a:solidFill>
              </a:rPr>
              <a:t>Before 2018</a:t>
            </a:r>
            <a:endParaRPr lang="zh-CN" altLang="en-US" sz="1600" b="1" dirty="0">
              <a:solidFill>
                <a:srgbClr val="37C7C4"/>
              </a:solidFill>
            </a:endParaRPr>
          </a:p>
        </p:txBody>
      </p:sp>
      <p:sp>
        <p:nvSpPr>
          <p:cNvPr id="15" name="文本框 14">
            <a:extLst>
              <a:ext uri="{FF2B5EF4-FFF2-40B4-BE49-F238E27FC236}">
                <a16:creationId xmlns:a16="http://schemas.microsoft.com/office/drawing/2014/main" id="{AD5D5F66-8233-DE4E-B9E9-D375CD55DB30}"/>
              </a:ext>
            </a:extLst>
          </p:cNvPr>
          <p:cNvSpPr txBox="1"/>
          <p:nvPr/>
        </p:nvSpPr>
        <p:spPr>
          <a:xfrm>
            <a:off x="296166" y="4726864"/>
            <a:ext cx="1546298" cy="1006109"/>
          </a:xfrm>
          <a:prstGeom prst="rect">
            <a:avLst/>
          </a:prstGeom>
          <a:noFill/>
        </p:spPr>
        <p:txBody>
          <a:bodyPr wrap="square" lIns="68580" tIns="34290" rIns="68580" bIns="34290" rtlCol="0">
            <a:spAutoFit/>
          </a:bodyPr>
          <a:lstStyle/>
          <a:p>
            <a:pPr lvl="0" defTabSz="457200">
              <a:lnSpc>
                <a:spcPct val="130000"/>
              </a:lnSpc>
            </a:pPr>
            <a:r>
              <a:rPr lang="en-US" altLang="zh-CN" sz="1200">
                <a:latin typeface="微软雅黑" panose="020B0503020204020204" pitchFamily="34" charset="-122"/>
                <a:ea typeface="微软雅黑" panose="020B0503020204020204" pitchFamily="34" charset="-122"/>
              </a:rPr>
              <a:t>Facebook share </a:t>
            </a:r>
            <a:r>
              <a:rPr lang="en-US" altLang="zh-CN" sz="1200" dirty="0">
                <a:latin typeface="微软雅黑" panose="020B0503020204020204" pitchFamily="34" charset="-122"/>
                <a:ea typeface="微软雅黑" panose="020B0503020204020204" pitchFamily="34" charset="-122"/>
              </a:rPr>
              <a:t>price is growing steadily and rapidly</a:t>
            </a:r>
            <a:endParaRPr lang="zh-CN" altLang="en-US" sz="12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962184C-5041-3447-9A1C-C9BE821B0C99}"/>
              </a:ext>
            </a:extLst>
          </p:cNvPr>
          <p:cNvSpPr txBox="1"/>
          <p:nvPr/>
        </p:nvSpPr>
        <p:spPr>
          <a:xfrm>
            <a:off x="3078495" y="4172276"/>
            <a:ext cx="711221" cy="315471"/>
          </a:xfrm>
          <a:prstGeom prst="rect">
            <a:avLst/>
          </a:prstGeom>
          <a:noFill/>
        </p:spPr>
        <p:txBody>
          <a:bodyPr wrap="square" lIns="68580" tIns="34290" rIns="68580" bIns="34290" rtlCol="0">
            <a:spAutoFit/>
          </a:bodyPr>
          <a:lstStyle/>
          <a:p>
            <a:pPr algn="ctr"/>
            <a:r>
              <a:rPr lang="en-US" altLang="zh-CN" sz="1600" b="1" dirty="0">
                <a:solidFill>
                  <a:srgbClr val="37C7C4"/>
                </a:solidFill>
              </a:rPr>
              <a:t>Event I</a:t>
            </a:r>
            <a:endParaRPr lang="zh-CN" altLang="en-US" sz="1600" b="1" dirty="0">
              <a:solidFill>
                <a:srgbClr val="37C7C4"/>
              </a:solidFill>
            </a:endParaRPr>
          </a:p>
        </p:txBody>
      </p:sp>
      <p:sp>
        <p:nvSpPr>
          <p:cNvPr id="17" name="文本框 16">
            <a:extLst>
              <a:ext uri="{FF2B5EF4-FFF2-40B4-BE49-F238E27FC236}">
                <a16:creationId xmlns:a16="http://schemas.microsoft.com/office/drawing/2014/main" id="{E70561D7-36AB-1E41-92A7-E44401E2470B}"/>
              </a:ext>
            </a:extLst>
          </p:cNvPr>
          <p:cNvSpPr txBox="1"/>
          <p:nvPr/>
        </p:nvSpPr>
        <p:spPr>
          <a:xfrm>
            <a:off x="2818458" y="4741149"/>
            <a:ext cx="1546298" cy="1006109"/>
          </a:xfrm>
          <a:prstGeom prst="rect">
            <a:avLst/>
          </a:prstGeom>
          <a:noFill/>
        </p:spPr>
        <p:txBody>
          <a:bodyPr wrap="square" lIns="68580" tIns="34290" rIns="68580" bIns="34290" rtlCol="0">
            <a:spAutoFit/>
          </a:bodyPr>
          <a:lstStyle/>
          <a:p>
            <a:pPr lvl="0" defTabSz="457200">
              <a:lnSpc>
                <a:spcPct val="130000"/>
              </a:lnSpc>
            </a:pPr>
            <a:r>
              <a:rPr lang="en-US" altLang="zh-CN" sz="1200" dirty="0">
                <a:latin typeface="微软雅黑" panose="020B0503020204020204" pitchFamily="34" charset="-122"/>
                <a:ea typeface="微软雅黑" panose="020B0503020204020204" pitchFamily="34" charset="-122"/>
              </a:rPr>
              <a:t>Zuckerberg says that users spent less time on the platform</a:t>
            </a:r>
            <a:endParaRPr lang="zh-CN" altLang="en-US" sz="12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963F1DD-D84B-844B-A0A8-BCED7ED7FD77}"/>
              </a:ext>
            </a:extLst>
          </p:cNvPr>
          <p:cNvSpPr txBox="1"/>
          <p:nvPr/>
        </p:nvSpPr>
        <p:spPr>
          <a:xfrm>
            <a:off x="5268064" y="4056081"/>
            <a:ext cx="1457450" cy="807913"/>
          </a:xfrm>
          <a:prstGeom prst="rect">
            <a:avLst/>
          </a:prstGeom>
          <a:noFill/>
        </p:spPr>
        <p:txBody>
          <a:bodyPr wrap="square" lIns="68580" tIns="34290" rIns="68580" bIns="34290" rtlCol="0">
            <a:spAutoFit/>
          </a:bodyPr>
          <a:lstStyle/>
          <a:p>
            <a:pPr algn="ctr"/>
            <a:r>
              <a:rPr lang="en-US" altLang="zh-CN" sz="1600" b="1" dirty="0">
                <a:solidFill>
                  <a:srgbClr val="37C7C4"/>
                </a:solidFill>
              </a:rPr>
              <a:t>Cambridge Analytica </a:t>
            </a:r>
          </a:p>
          <a:p>
            <a:pPr algn="ctr"/>
            <a:r>
              <a:rPr lang="en-US" altLang="zh-CN" sz="1600" b="1" dirty="0">
                <a:solidFill>
                  <a:srgbClr val="37C7C4"/>
                </a:solidFill>
              </a:rPr>
              <a:t>Scandal</a:t>
            </a:r>
            <a:endParaRPr lang="zh-CN" altLang="en-US" sz="1600" b="1" dirty="0">
              <a:solidFill>
                <a:srgbClr val="37C7C4"/>
              </a:solidFill>
            </a:endParaRPr>
          </a:p>
        </p:txBody>
      </p:sp>
      <p:sp>
        <p:nvSpPr>
          <p:cNvPr id="19" name="文本框 18">
            <a:extLst>
              <a:ext uri="{FF2B5EF4-FFF2-40B4-BE49-F238E27FC236}">
                <a16:creationId xmlns:a16="http://schemas.microsoft.com/office/drawing/2014/main" id="{EB9FAA68-1B4D-7E49-A5E3-CD67E65E88C5}"/>
              </a:ext>
            </a:extLst>
          </p:cNvPr>
          <p:cNvSpPr txBox="1"/>
          <p:nvPr/>
        </p:nvSpPr>
        <p:spPr>
          <a:xfrm>
            <a:off x="5395529" y="4804679"/>
            <a:ext cx="1546298" cy="1486241"/>
          </a:xfrm>
          <a:prstGeom prst="rect">
            <a:avLst/>
          </a:prstGeom>
          <a:noFill/>
        </p:spPr>
        <p:txBody>
          <a:bodyPr wrap="square" lIns="68580" tIns="34290" rIns="68580" bIns="34290" rtlCol="0">
            <a:spAutoFit/>
          </a:bodyPr>
          <a:lstStyle/>
          <a:p>
            <a:pPr lvl="0" defTabSz="457200">
              <a:lnSpc>
                <a:spcPct val="130000"/>
              </a:lnSpc>
            </a:pPr>
            <a:r>
              <a:rPr lang="en-US" altLang="zh-CN" sz="1200" dirty="0">
                <a:latin typeface="微软雅黑" panose="020B0503020204020204" pitchFamily="34" charset="-122"/>
                <a:ea typeface="微软雅黑" panose="020B0503020204020204" pitchFamily="34" charset="-122"/>
              </a:rPr>
              <a:t>50 million accounts revealed to have been compromised by Cambridge Analytica</a:t>
            </a:r>
            <a:endParaRPr lang="zh-CN" altLang="en-US" sz="1200" dirty="0">
              <a:latin typeface="微软雅黑" panose="020B0503020204020204" pitchFamily="34" charset="-122"/>
              <a:ea typeface="微软雅黑" panose="020B0503020204020204" pitchFamily="34" charset="-122"/>
            </a:endParaRPr>
          </a:p>
        </p:txBody>
      </p:sp>
      <p:grpSp>
        <p:nvGrpSpPr>
          <p:cNvPr id="20" name="组合 32">
            <a:extLst>
              <a:ext uri="{FF2B5EF4-FFF2-40B4-BE49-F238E27FC236}">
                <a16:creationId xmlns:a16="http://schemas.microsoft.com/office/drawing/2014/main" id="{E68B064F-D660-7248-A13F-000ADF3BF01F}"/>
              </a:ext>
            </a:extLst>
          </p:cNvPr>
          <p:cNvGrpSpPr/>
          <p:nvPr/>
        </p:nvGrpSpPr>
        <p:grpSpPr>
          <a:xfrm>
            <a:off x="1719359" y="4263741"/>
            <a:ext cx="1078234" cy="1819519"/>
            <a:chOff x="5008454" y="2382115"/>
            <a:chExt cx="1078234" cy="1819519"/>
          </a:xfrm>
        </p:grpSpPr>
        <p:sp>
          <p:nvSpPr>
            <p:cNvPr id="21" name="燕尾形 5">
              <a:extLst>
                <a:ext uri="{FF2B5EF4-FFF2-40B4-BE49-F238E27FC236}">
                  <a16:creationId xmlns:a16="http://schemas.microsoft.com/office/drawing/2014/main" id="{DE96F5D4-46C8-2249-9BD0-CE6274FBA610}"/>
                </a:ext>
              </a:extLst>
            </p:cNvPr>
            <p:cNvSpPr/>
            <p:nvPr/>
          </p:nvSpPr>
          <p:spPr>
            <a:xfrm>
              <a:off x="5008454" y="2382115"/>
              <a:ext cx="1078234" cy="181951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22" name="椭圆 6">
              <a:extLst>
                <a:ext uri="{FF2B5EF4-FFF2-40B4-BE49-F238E27FC236}">
                  <a16:creationId xmlns:a16="http://schemas.microsoft.com/office/drawing/2014/main" id="{82056106-CAF0-6F42-88F9-8440514364AC}"/>
                </a:ext>
              </a:extLst>
            </p:cNvPr>
            <p:cNvSpPr/>
            <p:nvPr/>
          </p:nvSpPr>
          <p:spPr>
            <a:xfrm>
              <a:off x="5182098" y="2954927"/>
              <a:ext cx="673896" cy="673896"/>
            </a:xfrm>
            <a:prstGeom prst="ellipse">
              <a:avLst/>
            </a:prstGeom>
            <a:solidFill>
              <a:schemeClr val="bg1"/>
            </a:solidFill>
            <a:ln w="38100">
              <a:solidFill>
                <a:srgbClr val="37C7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3" name="Freeform 107">
              <a:extLst>
                <a:ext uri="{FF2B5EF4-FFF2-40B4-BE49-F238E27FC236}">
                  <a16:creationId xmlns:a16="http://schemas.microsoft.com/office/drawing/2014/main" id="{9037622F-470E-CD41-8C45-620150E97B9C}"/>
                </a:ext>
              </a:extLst>
            </p:cNvPr>
            <p:cNvSpPr>
              <a:spLocks noEditPoints="1"/>
            </p:cNvSpPr>
            <p:nvPr/>
          </p:nvSpPr>
          <p:spPr bwMode="auto">
            <a:xfrm>
              <a:off x="5348640" y="3160656"/>
              <a:ext cx="340811" cy="310819"/>
            </a:xfrm>
            <a:custGeom>
              <a:avLst/>
              <a:gdLst>
                <a:gd name="T0" fmla="*/ 244 w 256"/>
                <a:gd name="T1" fmla="*/ 196 h 232"/>
                <a:gd name="T2" fmla="*/ 188 w 256"/>
                <a:gd name="T3" fmla="*/ 196 h 232"/>
                <a:gd name="T4" fmla="*/ 96 w 256"/>
                <a:gd name="T5" fmla="*/ 196 h 232"/>
                <a:gd name="T6" fmla="*/ 84 w 256"/>
                <a:gd name="T7" fmla="*/ 196 h 232"/>
                <a:gd name="T8" fmla="*/ 81 w 256"/>
                <a:gd name="T9" fmla="*/ 196 h 232"/>
                <a:gd name="T10" fmla="*/ 48 w 256"/>
                <a:gd name="T11" fmla="*/ 228 h 232"/>
                <a:gd name="T12" fmla="*/ 40 w 256"/>
                <a:gd name="T13" fmla="*/ 232 h 232"/>
                <a:gd name="T14" fmla="*/ 40 w 256"/>
                <a:gd name="T15" fmla="*/ 232 h 232"/>
                <a:gd name="T16" fmla="*/ 32 w 256"/>
                <a:gd name="T17" fmla="*/ 228 h 232"/>
                <a:gd name="T18" fmla="*/ 31 w 256"/>
                <a:gd name="T19" fmla="*/ 228 h 232"/>
                <a:gd name="T20" fmla="*/ 30 w 256"/>
                <a:gd name="T21" fmla="*/ 227 h 232"/>
                <a:gd name="T22" fmla="*/ 30 w 256"/>
                <a:gd name="T23" fmla="*/ 226 h 232"/>
                <a:gd name="T24" fmla="*/ 29 w 256"/>
                <a:gd name="T25" fmla="*/ 225 h 232"/>
                <a:gd name="T26" fmla="*/ 29 w 256"/>
                <a:gd name="T27" fmla="*/ 224 h 232"/>
                <a:gd name="T28" fmla="*/ 28 w 256"/>
                <a:gd name="T29" fmla="*/ 222 h 232"/>
                <a:gd name="T30" fmla="*/ 28 w 256"/>
                <a:gd name="T31" fmla="*/ 220 h 232"/>
                <a:gd name="T32" fmla="*/ 28 w 256"/>
                <a:gd name="T33" fmla="*/ 196 h 232"/>
                <a:gd name="T34" fmla="*/ 26 w 256"/>
                <a:gd name="T35" fmla="*/ 196 h 232"/>
                <a:gd name="T36" fmla="*/ 12 w 256"/>
                <a:gd name="T37" fmla="*/ 196 h 232"/>
                <a:gd name="T38" fmla="*/ 0 w 256"/>
                <a:gd name="T39" fmla="*/ 184 h 232"/>
                <a:gd name="T40" fmla="*/ 0 w 256"/>
                <a:gd name="T41" fmla="*/ 12 h 232"/>
                <a:gd name="T42" fmla="*/ 12 w 256"/>
                <a:gd name="T43" fmla="*/ 0 h 232"/>
                <a:gd name="T44" fmla="*/ 244 w 256"/>
                <a:gd name="T45" fmla="*/ 0 h 232"/>
                <a:gd name="T46" fmla="*/ 256 w 256"/>
                <a:gd name="T47" fmla="*/ 12 h 232"/>
                <a:gd name="T48" fmla="*/ 256 w 256"/>
                <a:gd name="T49" fmla="*/ 184 h 232"/>
                <a:gd name="T50" fmla="*/ 244 w 256"/>
                <a:gd name="T51" fmla="*/ 196 h 232"/>
                <a:gd name="T52" fmla="*/ 68 w 256"/>
                <a:gd name="T53" fmla="*/ 76 h 232"/>
                <a:gd name="T54" fmla="*/ 44 w 256"/>
                <a:gd name="T55" fmla="*/ 100 h 232"/>
                <a:gd name="T56" fmla="*/ 68 w 256"/>
                <a:gd name="T57" fmla="*/ 124 h 232"/>
                <a:gd name="T58" fmla="*/ 92 w 256"/>
                <a:gd name="T59" fmla="*/ 100 h 232"/>
                <a:gd name="T60" fmla="*/ 68 w 256"/>
                <a:gd name="T61" fmla="*/ 76 h 232"/>
                <a:gd name="T62" fmla="*/ 128 w 256"/>
                <a:gd name="T63" fmla="*/ 76 h 232"/>
                <a:gd name="T64" fmla="*/ 104 w 256"/>
                <a:gd name="T65" fmla="*/ 100 h 232"/>
                <a:gd name="T66" fmla="*/ 128 w 256"/>
                <a:gd name="T67" fmla="*/ 124 h 232"/>
                <a:gd name="T68" fmla="*/ 152 w 256"/>
                <a:gd name="T69" fmla="*/ 100 h 232"/>
                <a:gd name="T70" fmla="*/ 128 w 256"/>
                <a:gd name="T71" fmla="*/ 76 h 232"/>
                <a:gd name="T72" fmla="*/ 188 w 256"/>
                <a:gd name="T73" fmla="*/ 76 h 232"/>
                <a:gd name="T74" fmla="*/ 164 w 256"/>
                <a:gd name="T75" fmla="*/ 100 h 232"/>
                <a:gd name="T76" fmla="*/ 188 w 256"/>
                <a:gd name="T77" fmla="*/ 124 h 232"/>
                <a:gd name="T78" fmla="*/ 212 w 256"/>
                <a:gd name="T79" fmla="*/ 100 h 232"/>
                <a:gd name="T80" fmla="*/ 188 w 256"/>
                <a:gd name="T81"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32">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rgbClr val="37C7C4"/>
            </a:solidFill>
            <a:ln>
              <a:noFill/>
            </a:ln>
          </p:spPr>
          <p:txBody>
            <a:bodyPr vert="horz" wrap="square" lIns="68580" tIns="34290" rIns="68580" bIns="34290" numCol="1" anchor="t" anchorCtr="0" compatLnSpc="1">
              <a:prstTxWarp prst="textNoShape">
                <a:avLst/>
              </a:prstTxWarp>
            </a:bodyPr>
            <a:lstStyle/>
            <a:p>
              <a:endParaRPr lang="zh-CN" altLang="en-US"/>
            </a:p>
          </p:txBody>
        </p:sp>
      </p:grpSp>
      <p:grpSp>
        <p:nvGrpSpPr>
          <p:cNvPr id="24" name="组合 33">
            <a:extLst>
              <a:ext uri="{FF2B5EF4-FFF2-40B4-BE49-F238E27FC236}">
                <a16:creationId xmlns:a16="http://schemas.microsoft.com/office/drawing/2014/main" id="{09FB7100-E094-A84D-A9F5-EAE260F28CB2}"/>
              </a:ext>
            </a:extLst>
          </p:cNvPr>
          <p:cNvGrpSpPr/>
          <p:nvPr/>
        </p:nvGrpSpPr>
        <p:grpSpPr>
          <a:xfrm>
            <a:off x="4215305" y="4263741"/>
            <a:ext cx="1078234" cy="1819519"/>
            <a:chOff x="7504400" y="2382115"/>
            <a:chExt cx="1078234" cy="1819519"/>
          </a:xfrm>
        </p:grpSpPr>
        <p:sp>
          <p:nvSpPr>
            <p:cNvPr id="25" name="燕尾形 7">
              <a:extLst>
                <a:ext uri="{FF2B5EF4-FFF2-40B4-BE49-F238E27FC236}">
                  <a16:creationId xmlns:a16="http://schemas.microsoft.com/office/drawing/2014/main" id="{D21C97A4-606B-7D42-B768-B57147DA8FBD}"/>
                </a:ext>
              </a:extLst>
            </p:cNvPr>
            <p:cNvSpPr/>
            <p:nvPr/>
          </p:nvSpPr>
          <p:spPr>
            <a:xfrm>
              <a:off x="7504400" y="2382115"/>
              <a:ext cx="1078234" cy="181951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26" name="椭圆 8">
              <a:extLst>
                <a:ext uri="{FF2B5EF4-FFF2-40B4-BE49-F238E27FC236}">
                  <a16:creationId xmlns:a16="http://schemas.microsoft.com/office/drawing/2014/main" id="{F5A65A0A-9AC3-7948-9213-EB956C8BD698}"/>
                </a:ext>
              </a:extLst>
            </p:cNvPr>
            <p:cNvSpPr/>
            <p:nvPr/>
          </p:nvSpPr>
          <p:spPr>
            <a:xfrm>
              <a:off x="7678044" y="2954927"/>
              <a:ext cx="673896" cy="673896"/>
            </a:xfrm>
            <a:prstGeom prst="ellipse">
              <a:avLst/>
            </a:prstGeom>
            <a:solidFill>
              <a:schemeClr val="bg1"/>
            </a:solidFill>
            <a:ln w="38100">
              <a:solidFill>
                <a:srgbClr val="37C7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7" name="Freeform 105">
              <a:extLst>
                <a:ext uri="{FF2B5EF4-FFF2-40B4-BE49-F238E27FC236}">
                  <a16:creationId xmlns:a16="http://schemas.microsoft.com/office/drawing/2014/main" id="{CF8B71F0-6B62-D241-BF4B-0386EACE9F2F}"/>
                </a:ext>
              </a:extLst>
            </p:cNvPr>
            <p:cNvSpPr>
              <a:spLocks/>
            </p:cNvSpPr>
            <p:nvPr/>
          </p:nvSpPr>
          <p:spPr bwMode="auto">
            <a:xfrm>
              <a:off x="7847179" y="3124669"/>
              <a:ext cx="343537" cy="327178"/>
            </a:xfrm>
            <a:custGeom>
              <a:avLst/>
              <a:gdLst>
                <a:gd name="T0" fmla="*/ 251 w 256"/>
                <a:gd name="T1" fmla="*/ 106 h 244"/>
                <a:gd name="T2" fmla="*/ 251 w 256"/>
                <a:gd name="T3" fmla="*/ 106 h 244"/>
                <a:gd name="T4" fmla="*/ 187 w 256"/>
                <a:gd name="T5" fmla="*/ 152 h 244"/>
                <a:gd name="T6" fmla="*/ 211 w 256"/>
                <a:gd name="T7" fmla="*/ 228 h 244"/>
                <a:gd name="T8" fmla="*/ 212 w 256"/>
                <a:gd name="T9" fmla="*/ 232 h 244"/>
                <a:gd name="T10" fmla="*/ 200 w 256"/>
                <a:gd name="T11" fmla="*/ 244 h 244"/>
                <a:gd name="T12" fmla="*/ 193 w 256"/>
                <a:gd name="T13" fmla="*/ 242 h 244"/>
                <a:gd name="T14" fmla="*/ 193 w 256"/>
                <a:gd name="T15" fmla="*/ 242 h 244"/>
                <a:gd name="T16" fmla="*/ 128 w 256"/>
                <a:gd name="T17" fmla="*/ 195 h 244"/>
                <a:gd name="T18" fmla="*/ 63 w 256"/>
                <a:gd name="T19" fmla="*/ 242 h 244"/>
                <a:gd name="T20" fmla="*/ 63 w 256"/>
                <a:gd name="T21" fmla="*/ 242 h 244"/>
                <a:gd name="T22" fmla="*/ 56 w 256"/>
                <a:gd name="T23" fmla="*/ 244 h 244"/>
                <a:gd name="T24" fmla="*/ 44 w 256"/>
                <a:gd name="T25" fmla="*/ 232 h 244"/>
                <a:gd name="T26" fmla="*/ 45 w 256"/>
                <a:gd name="T27" fmla="*/ 228 h 244"/>
                <a:gd name="T28" fmla="*/ 69 w 256"/>
                <a:gd name="T29" fmla="*/ 152 h 244"/>
                <a:gd name="T30" fmla="*/ 5 w 256"/>
                <a:gd name="T31" fmla="*/ 106 h 244"/>
                <a:gd name="T32" fmla="*/ 0 w 256"/>
                <a:gd name="T33" fmla="*/ 96 h 244"/>
                <a:gd name="T34" fmla="*/ 12 w 256"/>
                <a:gd name="T35" fmla="*/ 84 h 244"/>
                <a:gd name="T36" fmla="*/ 92 w 256"/>
                <a:gd name="T37" fmla="*/ 84 h 244"/>
                <a:gd name="T38" fmla="*/ 117 w 256"/>
                <a:gd name="T39" fmla="*/ 8 h 244"/>
                <a:gd name="T40" fmla="*/ 128 w 256"/>
                <a:gd name="T41" fmla="*/ 0 h 244"/>
                <a:gd name="T42" fmla="*/ 139 w 256"/>
                <a:gd name="T43" fmla="*/ 8 h 244"/>
                <a:gd name="T44" fmla="*/ 164 w 256"/>
                <a:gd name="T45" fmla="*/ 84 h 244"/>
                <a:gd name="T46" fmla="*/ 244 w 256"/>
                <a:gd name="T47" fmla="*/ 84 h 244"/>
                <a:gd name="T48" fmla="*/ 256 w 256"/>
                <a:gd name="T49" fmla="*/ 96 h 244"/>
                <a:gd name="T50" fmla="*/ 251 w 256"/>
                <a:gd name="T51" fmla="*/ 1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37C7C4"/>
            </a:solidFill>
            <a:ln>
              <a:noFill/>
            </a:ln>
          </p:spPr>
          <p:txBody>
            <a:bodyPr vert="horz" wrap="square" lIns="68580" tIns="34290" rIns="68580" bIns="34290" numCol="1" anchor="t" anchorCtr="0" compatLnSpc="1">
              <a:prstTxWarp prst="textNoShape">
                <a:avLst/>
              </a:prstTxWarp>
            </a:bodyPr>
            <a:lstStyle/>
            <a:p>
              <a:endParaRPr lang="zh-CN" altLang="en-US"/>
            </a:p>
          </p:txBody>
        </p:sp>
      </p:grpSp>
      <p:grpSp>
        <p:nvGrpSpPr>
          <p:cNvPr id="28" name="组合 34">
            <a:extLst>
              <a:ext uri="{FF2B5EF4-FFF2-40B4-BE49-F238E27FC236}">
                <a16:creationId xmlns:a16="http://schemas.microsoft.com/office/drawing/2014/main" id="{B27F1F02-9C96-7846-8952-091128785978}"/>
              </a:ext>
            </a:extLst>
          </p:cNvPr>
          <p:cNvGrpSpPr/>
          <p:nvPr/>
        </p:nvGrpSpPr>
        <p:grpSpPr>
          <a:xfrm>
            <a:off x="6821194" y="4263741"/>
            <a:ext cx="1078234" cy="1819519"/>
            <a:chOff x="10014609" y="2382115"/>
            <a:chExt cx="1078234" cy="1819519"/>
          </a:xfrm>
        </p:grpSpPr>
        <p:sp>
          <p:nvSpPr>
            <p:cNvPr id="29" name="燕尾形 9">
              <a:extLst>
                <a:ext uri="{FF2B5EF4-FFF2-40B4-BE49-F238E27FC236}">
                  <a16:creationId xmlns:a16="http://schemas.microsoft.com/office/drawing/2014/main" id="{73AABA2E-B902-AE45-9BF9-BD4FD1899D2B}"/>
                </a:ext>
              </a:extLst>
            </p:cNvPr>
            <p:cNvSpPr/>
            <p:nvPr/>
          </p:nvSpPr>
          <p:spPr>
            <a:xfrm>
              <a:off x="10014609" y="2382115"/>
              <a:ext cx="1078234" cy="181951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30" name="椭圆 10">
              <a:extLst>
                <a:ext uri="{FF2B5EF4-FFF2-40B4-BE49-F238E27FC236}">
                  <a16:creationId xmlns:a16="http://schemas.microsoft.com/office/drawing/2014/main" id="{BFD78717-9C66-2546-A13D-35898D4A766F}"/>
                </a:ext>
              </a:extLst>
            </p:cNvPr>
            <p:cNvSpPr/>
            <p:nvPr/>
          </p:nvSpPr>
          <p:spPr>
            <a:xfrm>
              <a:off x="10188253" y="2954927"/>
              <a:ext cx="673896" cy="673896"/>
            </a:xfrm>
            <a:prstGeom prst="ellipse">
              <a:avLst/>
            </a:prstGeom>
            <a:solidFill>
              <a:schemeClr val="bg1"/>
            </a:solidFill>
            <a:ln w="38100">
              <a:solidFill>
                <a:srgbClr val="37C7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31" name="Freeform 74">
              <a:extLst>
                <a:ext uri="{FF2B5EF4-FFF2-40B4-BE49-F238E27FC236}">
                  <a16:creationId xmlns:a16="http://schemas.microsoft.com/office/drawing/2014/main" id="{6B166376-9F1B-E146-BF85-E73A9FBA0F0A}"/>
                </a:ext>
              </a:extLst>
            </p:cNvPr>
            <p:cNvSpPr>
              <a:spLocks noEditPoints="1"/>
            </p:cNvSpPr>
            <p:nvPr/>
          </p:nvSpPr>
          <p:spPr bwMode="auto">
            <a:xfrm>
              <a:off x="10355124" y="3138501"/>
              <a:ext cx="340811" cy="310819"/>
            </a:xfrm>
            <a:custGeom>
              <a:avLst/>
              <a:gdLst>
                <a:gd name="T0" fmla="*/ 244 w 256"/>
                <a:gd name="T1" fmla="*/ 232 h 232"/>
                <a:gd name="T2" fmla="*/ 224 w 256"/>
                <a:gd name="T3" fmla="*/ 232 h 232"/>
                <a:gd name="T4" fmla="*/ 224 w 256"/>
                <a:gd name="T5" fmla="*/ 136 h 232"/>
                <a:gd name="T6" fmla="*/ 224 w 256"/>
                <a:gd name="T7" fmla="*/ 60 h 232"/>
                <a:gd name="T8" fmla="*/ 244 w 256"/>
                <a:gd name="T9" fmla="*/ 60 h 232"/>
                <a:gd name="T10" fmla="*/ 256 w 256"/>
                <a:gd name="T11" fmla="*/ 72 h 232"/>
                <a:gd name="T12" fmla="*/ 256 w 256"/>
                <a:gd name="T13" fmla="*/ 148 h 232"/>
                <a:gd name="T14" fmla="*/ 256 w 256"/>
                <a:gd name="T15" fmla="*/ 196 h 232"/>
                <a:gd name="T16" fmla="*/ 256 w 256"/>
                <a:gd name="T17" fmla="*/ 220 h 232"/>
                <a:gd name="T18" fmla="*/ 244 w 256"/>
                <a:gd name="T19" fmla="*/ 232 h 232"/>
                <a:gd name="T20" fmla="*/ 44 w 256"/>
                <a:gd name="T21" fmla="*/ 232 h 232"/>
                <a:gd name="T22" fmla="*/ 44 w 256"/>
                <a:gd name="T23" fmla="*/ 136 h 232"/>
                <a:gd name="T24" fmla="*/ 44 w 256"/>
                <a:gd name="T25" fmla="*/ 132 h 232"/>
                <a:gd name="T26" fmla="*/ 44 w 256"/>
                <a:gd name="T27" fmla="*/ 60 h 232"/>
                <a:gd name="T28" fmla="*/ 68 w 256"/>
                <a:gd name="T29" fmla="*/ 60 h 232"/>
                <a:gd name="T30" fmla="*/ 128 w 256"/>
                <a:gd name="T31" fmla="*/ 0 h 232"/>
                <a:gd name="T32" fmla="*/ 188 w 256"/>
                <a:gd name="T33" fmla="*/ 60 h 232"/>
                <a:gd name="T34" fmla="*/ 212 w 256"/>
                <a:gd name="T35" fmla="*/ 60 h 232"/>
                <a:gd name="T36" fmla="*/ 212 w 256"/>
                <a:gd name="T37" fmla="*/ 136 h 232"/>
                <a:gd name="T38" fmla="*/ 212 w 256"/>
                <a:gd name="T39" fmla="*/ 232 h 232"/>
                <a:gd name="T40" fmla="*/ 44 w 256"/>
                <a:gd name="T41" fmla="*/ 232 h 232"/>
                <a:gd name="T42" fmla="*/ 128 w 256"/>
                <a:gd name="T43" fmla="*/ 24 h 232"/>
                <a:gd name="T44" fmla="*/ 92 w 256"/>
                <a:gd name="T45" fmla="*/ 60 h 232"/>
                <a:gd name="T46" fmla="*/ 164 w 256"/>
                <a:gd name="T47" fmla="*/ 60 h 232"/>
                <a:gd name="T48" fmla="*/ 128 w 256"/>
                <a:gd name="T49" fmla="*/ 24 h 232"/>
                <a:gd name="T50" fmla="*/ 0 w 256"/>
                <a:gd name="T51" fmla="*/ 220 h 232"/>
                <a:gd name="T52" fmla="*/ 0 w 256"/>
                <a:gd name="T53" fmla="*/ 196 h 232"/>
                <a:gd name="T54" fmla="*/ 0 w 256"/>
                <a:gd name="T55" fmla="*/ 148 h 232"/>
                <a:gd name="T56" fmla="*/ 0 w 256"/>
                <a:gd name="T57" fmla="*/ 72 h 232"/>
                <a:gd name="T58" fmla="*/ 12 w 256"/>
                <a:gd name="T59" fmla="*/ 60 h 232"/>
                <a:gd name="T60" fmla="*/ 32 w 256"/>
                <a:gd name="T61" fmla="*/ 60 h 232"/>
                <a:gd name="T62" fmla="*/ 32 w 256"/>
                <a:gd name="T63" fmla="*/ 132 h 232"/>
                <a:gd name="T64" fmla="*/ 32 w 256"/>
                <a:gd name="T65" fmla="*/ 136 h 232"/>
                <a:gd name="T66" fmla="*/ 32 w 256"/>
                <a:gd name="T67" fmla="*/ 232 h 232"/>
                <a:gd name="T68" fmla="*/ 12 w 256"/>
                <a:gd name="T69" fmla="*/ 232 h 232"/>
                <a:gd name="T70" fmla="*/ 0 w 256"/>
                <a:gd name="T71" fmla="*/ 22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32">
                  <a:moveTo>
                    <a:pt x="244" y="232"/>
                  </a:moveTo>
                  <a:cubicBezTo>
                    <a:pt x="224" y="232"/>
                    <a:pt x="224" y="232"/>
                    <a:pt x="224" y="232"/>
                  </a:cubicBezTo>
                  <a:cubicBezTo>
                    <a:pt x="224" y="136"/>
                    <a:pt x="224" y="136"/>
                    <a:pt x="224" y="136"/>
                  </a:cubicBezTo>
                  <a:cubicBezTo>
                    <a:pt x="224" y="60"/>
                    <a:pt x="224" y="60"/>
                    <a:pt x="224" y="60"/>
                  </a:cubicBezTo>
                  <a:cubicBezTo>
                    <a:pt x="244" y="60"/>
                    <a:pt x="244" y="60"/>
                    <a:pt x="244" y="60"/>
                  </a:cubicBezTo>
                  <a:cubicBezTo>
                    <a:pt x="251" y="60"/>
                    <a:pt x="256" y="65"/>
                    <a:pt x="256" y="72"/>
                  </a:cubicBezTo>
                  <a:cubicBezTo>
                    <a:pt x="256" y="148"/>
                    <a:pt x="256" y="148"/>
                    <a:pt x="256" y="148"/>
                  </a:cubicBezTo>
                  <a:cubicBezTo>
                    <a:pt x="256" y="196"/>
                    <a:pt x="256" y="196"/>
                    <a:pt x="256" y="196"/>
                  </a:cubicBezTo>
                  <a:cubicBezTo>
                    <a:pt x="256" y="220"/>
                    <a:pt x="256" y="220"/>
                    <a:pt x="256" y="220"/>
                  </a:cubicBezTo>
                  <a:cubicBezTo>
                    <a:pt x="256" y="227"/>
                    <a:pt x="251" y="232"/>
                    <a:pt x="244" y="232"/>
                  </a:cubicBezTo>
                  <a:moveTo>
                    <a:pt x="44" y="232"/>
                  </a:moveTo>
                  <a:cubicBezTo>
                    <a:pt x="44" y="136"/>
                    <a:pt x="44" y="136"/>
                    <a:pt x="44" y="136"/>
                  </a:cubicBezTo>
                  <a:cubicBezTo>
                    <a:pt x="44" y="132"/>
                    <a:pt x="44" y="132"/>
                    <a:pt x="44" y="132"/>
                  </a:cubicBezTo>
                  <a:cubicBezTo>
                    <a:pt x="44" y="60"/>
                    <a:pt x="44" y="60"/>
                    <a:pt x="44" y="60"/>
                  </a:cubicBezTo>
                  <a:cubicBezTo>
                    <a:pt x="68" y="60"/>
                    <a:pt x="68" y="60"/>
                    <a:pt x="68" y="60"/>
                  </a:cubicBezTo>
                  <a:cubicBezTo>
                    <a:pt x="68" y="27"/>
                    <a:pt x="95" y="0"/>
                    <a:pt x="128" y="0"/>
                  </a:cubicBezTo>
                  <a:cubicBezTo>
                    <a:pt x="161" y="0"/>
                    <a:pt x="188" y="27"/>
                    <a:pt x="188" y="60"/>
                  </a:cubicBezTo>
                  <a:cubicBezTo>
                    <a:pt x="212" y="60"/>
                    <a:pt x="212" y="60"/>
                    <a:pt x="212" y="60"/>
                  </a:cubicBezTo>
                  <a:cubicBezTo>
                    <a:pt x="212" y="136"/>
                    <a:pt x="212" y="136"/>
                    <a:pt x="212" y="136"/>
                  </a:cubicBezTo>
                  <a:cubicBezTo>
                    <a:pt x="212" y="232"/>
                    <a:pt x="212" y="232"/>
                    <a:pt x="212" y="232"/>
                  </a:cubicBezTo>
                  <a:lnTo>
                    <a:pt x="44" y="232"/>
                  </a:lnTo>
                  <a:close/>
                  <a:moveTo>
                    <a:pt x="128" y="24"/>
                  </a:moveTo>
                  <a:cubicBezTo>
                    <a:pt x="108" y="24"/>
                    <a:pt x="92" y="40"/>
                    <a:pt x="92" y="60"/>
                  </a:cubicBezTo>
                  <a:cubicBezTo>
                    <a:pt x="164" y="60"/>
                    <a:pt x="164" y="60"/>
                    <a:pt x="164" y="60"/>
                  </a:cubicBezTo>
                  <a:cubicBezTo>
                    <a:pt x="164" y="40"/>
                    <a:pt x="148" y="24"/>
                    <a:pt x="128" y="24"/>
                  </a:cubicBezTo>
                  <a:moveTo>
                    <a:pt x="0" y="220"/>
                  </a:moveTo>
                  <a:cubicBezTo>
                    <a:pt x="0" y="196"/>
                    <a:pt x="0" y="196"/>
                    <a:pt x="0" y="196"/>
                  </a:cubicBezTo>
                  <a:cubicBezTo>
                    <a:pt x="0" y="148"/>
                    <a:pt x="0" y="148"/>
                    <a:pt x="0" y="148"/>
                  </a:cubicBezTo>
                  <a:cubicBezTo>
                    <a:pt x="0" y="72"/>
                    <a:pt x="0" y="72"/>
                    <a:pt x="0" y="72"/>
                  </a:cubicBezTo>
                  <a:cubicBezTo>
                    <a:pt x="0" y="65"/>
                    <a:pt x="5" y="60"/>
                    <a:pt x="12" y="60"/>
                  </a:cubicBezTo>
                  <a:cubicBezTo>
                    <a:pt x="32" y="60"/>
                    <a:pt x="32" y="60"/>
                    <a:pt x="32" y="60"/>
                  </a:cubicBezTo>
                  <a:cubicBezTo>
                    <a:pt x="32" y="132"/>
                    <a:pt x="32" y="132"/>
                    <a:pt x="32" y="132"/>
                  </a:cubicBezTo>
                  <a:cubicBezTo>
                    <a:pt x="32" y="136"/>
                    <a:pt x="32" y="136"/>
                    <a:pt x="32" y="136"/>
                  </a:cubicBezTo>
                  <a:cubicBezTo>
                    <a:pt x="32" y="232"/>
                    <a:pt x="32" y="232"/>
                    <a:pt x="32" y="232"/>
                  </a:cubicBezTo>
                  <a:cubicBezTo>
                    <a:pt x="12" y="232"/>
                    <a:pt x="12" y="232"/>
                    <a:pt x="12" y="232"/>
                  </a:cubicBezTo>
                  <a:cubicBezTo>
                    <a:pt x="5" y="232"/>
                    <a:pt x="0" y="227"/>
                    <a:pt x="0" y="220"/>
                  </a:cubicBezTo>
                </a:path>
              </a:pathLst>
            </a:custGeom>
            <a:solidFill>
              <a:srgbClr val="37C7C4"/>
            </a:solidFill>
            <a:ln>
              <a:noFill/>
            </a:ln>
          </p:spPr>
          <p:txBody>
            <a:bodyPr vert="horz" wrap="square" lIns="68580" tIns="34290" rIns="68580" bIns="34290" numCol="1" anchor="t" anchorCtr="0" compatLnSpc="1">
              <a:prstTxWarp prst="textNoShape">
                <a:avLst/>
              </a:prstTxWarp>
            </a:bodyPr>
            <a:lstStyle/>
            <a:p>
              <a:endParaRPr lang="zh-CN" altLang="en-US"/>
            </a:p>
          </p:txBody>
        </p:sp>
      </p:grpSp>
      <p:sp>
        <p:nvSpPr>
          <p:cNvPr id="32" name="文本框 17">
            <a:extLst>
              <a:ext uri="{FF2B5EF4-FFF2-40B4-BE49-F238E27FC236}">
                <a16:creationId xmlns:a16="http://schemas.microsoft.com/office/drawing/2014/main" id="{FFF1DB61-E2A7-A74D-8191-75C7CF5C0D3C}"/>
              </a:ext>
            </a:extLst>
          </p:cNvPr>
          <p:cNvSpPr txBox="1"/>
          <p:nvPr/>
        </p:nvSpPr>
        <p:spPr>
          <a:xfrm>
            <a:off x="7818854" y="4056080"/>
            <a:ext cx="1457450" cy="807913"/>
          </a:xfrm>
          <a:prstGeom prst="rect">
            <a:avLst/>
          </a:prstGeom>
          <a:noFill/>
        </p:spPr>
        <p:txBody>
          <a:bodyPr wrap="square" lIns="68580" tIns="34290" rIns="68580" bIns="34290" rtlCol="0">
            <a:spAutoFit/>
          </a:bodyPr>
          <a:lstStyle/>
          <a:p>
            <a:pPr algn="ctr"/>
            <a:r>
              <a:rPr lang="en-US" altLang="zh-CN" sz="1600" b="1" dirty="0">
                <a:solidFill>
                  <a:srgbClr val="37C7C4"/>
                </a:solidFill>
              </a:rPr>
              <a:t>Facebook reports Q2 earnings </a:t>
            </a:r>
            <a:endParaRPr lang="zh-CN" altLang="en-US" sz="1600" b="1" dirty="0">
              <a:solidFill>
                <a:srgbClr val="37C7C4"/>
              </a:solidFill>
            </a:endParaRPr>
          </a:p>
        </p:txBody>
      </p:sp>
      <p:sp>
        <p:nvSpPr>
          <p:cNvPr id="33" name="文本框 18">
            <a:extLst>
              <a:ext uri="{FF2B5EF4-FFF2-40B4-BE49-F238E27FC236}">
                <a16:creationId xmlns:a16="http://schemas.microsoft.com/office/drawing/2014/main" id="{F0645D3D-78DB-754D-9ECD-DD18010486D6}"/>
              </a:ext>
            </a:extLst>
          </p:cNvPr>
          <p:cNvSpPr txBox="1"/>
          <p:nvPr/>
        </p:nvSpPr>
        <p:spPr>
          <a:xfrm>
            <a:off x="8229712" y="4863993"/>
            <a:ext cx="1546298" cy="1486241"/>
          </a:xfrm>
          <a:prstGeom prst="rect">
            <a:avLst/>
          </a:prstGeom>
          <a:noFill/>
        </p:spPr>
        <p:txBody>
          <a:bodyPr wrap="square" lIns="68580" tIns="34290" rIns="68580" bIns="34290" rtlCol="0">
            <a:spAutoFit/>
          </a:bodyPr>
          <a:lstStyle/>
          <a:p>
            <a:pPr lvl="0" defTabSz="457200">
              <a:lnSpc>
                <a:spcPct val="130000"/>
              </a:lnSpc>
            </a:pPr>
            <a:r>
              <a:rPr lang="en-US" altLang="zh-CN" sz="1200" dirty="0">
                <a:latin typeface="微软雅黑" panose="020B0503020204020204" pitchFamily="34" charset="-122"/>
                <a:ea typeface="微软雅黑" panose="020B0503020204020204" pitchFamily="34" charset="-122"/>
              </a:rPr>
              <a:t>Total revenue-growth rates will continue to decelerate in the second half of 2018</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21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PART FIVE Trading Strategy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Trading Strategy</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Five</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3482017861"/>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B3769CF-38FB-D84A-B0F1-1EF2A3476C4D}"/>
              </a:ext>
            </a:extLst>
          </p:cNvPr>
          <p:cNvSpPr>
            <a:spLocks noGrp="1"/>
          </p:cNvSpPr>
          <p:nvPr>
            <p:ph type="body" sz="quarter" idx="14"/>
          </p:nvPr>
        </p:nvSpPr>
        <p:spPr>
          <a:xfrm>
            <a:off x="1270834" y="996611"/>
            <a:ext cx="2297865" cy="1057819"/>
          </a:xfrm>
        </p:spPr>
        <p:txBody>
          <a:bodyPr/>
          <a:lstStyle/>
          <a:p>
            <a:r>
              <a:rPr lang="en-US" dirty="0"/>
              <a:t>DAY </a:t>
            </a:r>
          </a:p>
          <a:p>
            <a:r>
              <a:rPr lang="en-US" dirty="0"/>
              <a:t>TRADE</a:t>
            </a:r>
          </a:p>
        </p:txBody>
      </p:sp>
      <p:sp>
        <p:nvSpPr>
          <p:cNvPr id="8" name="Text Placeholder 7">
            <a:extLst>
              <a:ext uri="{FF2B5EF4-FFF2-40B4-BE49-F238E27FC236}">
                <a16:creationId xmlns:a16="http://schemas.microsoft.com/office/drawing/2014/main" id="{1E585D7C-1B72-3145-AE0A-B8F061A95351}"/>
              </a:ext>
            </a:extLst>
          </p:cNvPr>
          <p:cNvSpPr>
            <a:spLocks noGrp="1"/>
          </p:cNvSpPr>
          <p:nvPr>
            <p:ph type="body" sz="quarter" idx="16"/>
          </p:nvPr>
        </p:nvSpPr>
        <p:spPr>
          <a:xfrm>
            <a:off x="1270833" y="4523583"/>
            <a:ext cx="2297865" cy="1057819"/>
          </a:xfrm>
        </p:spPr>
        <p:txBody>
          <a:bodyPr/>
          <a:lstStyle/>
          <a:p>
            <a:r>
              <a:rPr lang="en-US" dirty="0"/>
              <a:t>BUY </a:t>
            </a:r>
          </a:p>
          <a:p>
            <a:r>
              <a:rPr lang="en-US" dirty="0"/>
              <a:t>HOLD</a:t>
            </a:r>
          </a:p>
        </p:txBody>
      </p:sp>
      <p:sp>
        <p:nvSpPr>
          <p:cNvPr id="10" name="Text Placeholder 9">
            <a:extLst>
              <a:ext uri="{FF2B5EF4-FFF2-40B4-BE49-F238E27FC236}">
                <a16:creationId xmlns:a16="http://schemas.microsoft.com/office/drawing/2014/main" id="{03C96937-FF54-764B-A874-40403409DBBA}"/>
              </a:ext>
            </a:extLst>
          </p:cNvPr>
          <p:cNvSpPr>
            <a:spLocks noGrp="1"/>
          </p:cNvSpPr>
          <p:nvPr>
            <p:ph type="body" sz="quarter" idx="18"/>
          </p:nvPr>
        </p:nvSpPr>
        <p:spPr>
          <a:xfrm>
            <a:off x="1270833" y="2760097"/>
            <a:ext cx="2297865" cy="1057819"/>
          </a:xfrm>
        </p:spPr>
        <p:txBody>
          <a:bodyPr/>
          <a:lstStyle/>
          <a:p>
            <a:r>
              <a:rPr lang="en-US" dirty="0"/>
              <a:t>LONG SHORT</a:t>
            </a:r>
          </a:p>
        </p:txBody>
      </p:sp>
      <p:sp>
        <p:nvSpPr>
          <p:cNvPr id="14" name="文本占位符 1">
            <a:extLst>
              <a:ext uri="{FF2B5EF4-FFF2-40B4-BE49-F238E27FC236}">
                <a16:creationId xmlns:a16="http://schemas.microsoft.com/office/drawing/2014/main" id="{AF246FF6-91CB-C842-BDB3-21C350C0D2B3}"/>
              </a:ext>
            </a:extLst>
          </p:cNvPr>
          <p:cNvSpPr>
            <a:spLocks noGrp="1"/>
          </p:cNvSpPr>
          <p:nvPr>
            <p:ph type="body" sz="quarter" idx="10"/>
          </p:nvPr>
        </p:nvSpPr>
        <p:spPr/>
        <p:txBody>
          <a:bodyPr/>
          <a:lstStyle/>
          <a:p>
            <a:r>
              <a:rPr lang="en-US" altLang="zh-CN" dirty="0">
                <a:solidFill>
                  <a:srgbClr val="000000"/>
                </a:solidFill>
                <a:latin typeface="Segoe UI"/>
                <a:ea typeface="微软雅黑"/>
              </a:rPr>
              <a:t>PART FIVE Trading Strategy</a:t>
            </a:r>
            <a:endParaRPr lang="zh-CN" altLang="en-US" dirty="0">
              <a:solidFill>
                <a:srgbClr val="000000"/>
              </a:solidFill>
              <a:latin typeface="Segoe UI"/>
              <a:ea typeface="微软雅黑"/>
            </a:endParaRPr>
          </a:p>
        </p:txBody>
      </p:sp>
    </p:spTree>
    <p:extLst>
      <p:ext uri="{BB962C8B-B14F-4D97-AF65-F5344CB8AC3E}">
        <p14:creationId xmlns:p14="http://schemas.microsoft.com/office/powerpoint/2010/main" val="2046264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43065A-90E8-8843-9FC7-BB66DE4E7B06}"/>
              </a:ext>
            </a:extLst>
          </p:cNvPr>
          <p:cNvPicPr>
            <a:picLocks noChangeAspect="1"/>
          </p:cNvPicPr>
          <p:nvPr/>
        </p:nvPicPr>
        <p:blipFill>
          <a:blip r:embed="rId2"/>
          <a:stretch>
            <a:fillRect/>
          </a:stretch>
        </p:blipFill>
        <p:spPr>
          <a:xfrm>
            <a:off x="475014" y="926275"/>
            <a:ext cx="7992092" cy="1150175"/>
          </a:xfrm>
          <a:prstGeom prst="rect">
            <a:avLst/>
          </a:prstGeom>
        </p:spPr>
      </p:pic>
      <p:sp>
        <p:nvSpPr>
          <p:cNvPr id="7" name="文本占位符 1">
            <a:extLst>
              <a:ext uri="{FF2B5EF4-FFF2-40B4-BE49-F238E27FC236}">
                <a16:creationId xmlns:a16="http://schemas.microsoft.com/office/drawing/2014/main" id="{52407026-EDD2-7447-AB52-E50E1CA25AD1}"/>
              </a:ext>
            </a:extLst>
          </p:cNvPr>
          <p:cNvSpPr>
            <a:spLocks noGrp="1"/>
          </p:cNvSpPr>
          <p:nvPr>
            <p:ph type="body" sz="quarter" idx="10"/>
          </p:nvPr>
        </p:nvSpPr>
        <p:spPr/>
        <p:txBody>
          <a:bodyPr/>
          <a:lstStyle/>
          <a:p>
            <a:r>
              <a:rPr lang="en-US" altLang="zh-CN" dirty="0">
                <a:solidFill>
                  <a:srgbClr val="000000"/>
                </a:solidFill>
                <a:latin typeface="Segoe UI"/>
                <a:ea typeface="微软雅黑"/>
              </a:rPr>
              <a:t>PART FIVE Trading Strategy</a:t>
            </a:r>
            <a:endParaRPr lang="zh-CN" altLang="en-US" dirty="0">
              <a:solidFill>
                <a:srgbClr val="000000"/>
              </a:solidFill>
              <a:latin typeface="Segoe UI"/>
              <a:ea typeface="微软雅黑"/>
            </a:endParaRPr>
          </a:p>
        </p:txBody>
      </p:sp>
      <p:pic>
        <p:nvPicPr>
          <p:cNvPr id="9" name="Picture 8">
            <a:extLst>
              <a:ext uri="{FF2B5EF4-FFF2-40B4-BE49-F238E27FC236}">
                <a16:creationId xmlns:a16="http://schemas.microsoft.com/office/drawing/2014/main" id="{F3D042CA-029D-3D4B-B37F-E5874FA6ADC2}"/>
              </a:ext>
            </a:extLst>
          </p:cNvPr>
          <p:cNvPicPr>
            <a:picLocks noChangeAspect="1"/>
          </p:cNvPicPr>
          <p:nvPr/>
        </p:nvPicPr>
        <p:blipFill>
          <a:blip r:embed="rId3"/>
          <a:stretch>
            <a:fillRect/>
          </a:stretch>
        </p:blipFill>
        <p:spPr>
          <a:xfrm>
            <a:off x="0" y="2393125"/>
            <a:ext cx="12192000" cy="4464875"/>
          </a:xfrm>
          <a:prstGeom prst="rect">
            <a:avLst/>
          </a:prstGeom>
        </p:spPr>
      </p:pic>
    </p:spTree>
    <p:extLst>
      <p:ext uri="{BB962C8B-B14F-4D97-AF65-F5344CB8AC3E}">
        <p14:creationId xmlns:p14="http://schemas.microsoft.com/office/powerpoint/2010/main" val="396284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PART SIX Risk Management</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Risk Management</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Six</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531817549"/>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758C96-BACF-F342-83B3-1A0CC797CB92}"/>
              </a:ext>
            </a:extLst>
          </p:cNvPr>
          <p:cNvPicPr>
            <a:picLocks noChangeAspect="1"/>
          </p:cNvPicPr>
          <p:nvPr/>
        </p:nvPicPr>
        <p:blipFill>
          <a:blip r:embed="rId2"/>
          <a:stretch>
            <a:fillRect/>
          </a:stretch>
        </p:blipFill>
        <p:spPr>
          <a:xfrm>
            <a:off x="265304" y="724725"/>
            <a:ext cx="8318500" cy="5384800"/>
          </a:xfrm>
          <a:prstGeom prst="rect">
            <a:avLst/>
          </a:prstGeom>
        </p:spPr>
      </p:pic>
      <p:sp>
        <p:nvSpPr>
          <p:cNvPr id="5" name="文本占位符 1">
            <a:extLst>
              <a:ext uri="{FF2B5EF4-FFF2-40B4-BE49-F238E27FC236}">
                <a16:creationId xmlns:a16="http://schemas.microsoft.com/office/drawing/2014/main" id="{2BF437A1-B8AD-304A-BC6E-C9A4695C830B}"/>
              </a:ext>
            </a:extLst>
          </p:cNvPr>
          <p:cNvSpPr>
            <a:spLocks noGrp="1"/>
          </p:cNvSpPr>
          <p:nvPr>
            <p:ph type="body" sz="quarter" idx="10"/>
          </p:nvPr>
        </p:nvSpPr>
        <p:spPr/>
        <p:txBody>
          <a:bodyPr/>
          <a:lstStyle/>
          <a:p>
            <a:r>
              <a:rPr lang="en-US" altLang="zh-CN" dirty="0">
                <a:solidFill>
                  <a:srgbClr val="000000"/>
                </a:solidFill>
                <a:latin typeface="Segoe UI"/>
                <a:ea typeface="微软雅黑"/>
              </a:rPr>
              <a:t>PART SIX Risk Management</a:t>
            </a:r>
            <a:endParaRPr lang="zh-CN" altLang="en-US" dirty="0">
              <a:solidFill>
                <a:srgbClr val="000000"/>
              </a:solidFill>
              <a:latin typeface="Segoe UI"/>
              <a:ea typeface="微软雅黑"/>
            </a:endParaRPr>
          </a:p>
        </p:txBody>
      </p:sp>
      <p:sp>
        <p:nvSpPr>
          <p:cNvPr id="6" name="Text Placeholder 5">
            <a:extLst>
              <a:ext uri="{FF2B5EF4-FFF2-40B4-BE49-F238E27FC236}">
                <a16:creationId xmlns:a16="http://schemas.microsoft.com/office/drawing/2014/main" id="{79827453-CDC2-4C44-B510-F16D1DC0537D}"/>
              </a:ext>
            </a:extLst>
          </p:cNvPr>
          <p:cNvSpPr txBox="1">
            <a:spLocks/>
          </p:cNvSpPr>
          <p:nvPr/>
        </p:nvSpPr>
        <p:spPr>
          <a:xfrm>
            <a:off x="9464807" y="414866"/>
            <a:ext cx="2297865" cy="1057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t>DAY </a:t>
            </a:r>
          </a:p>
          <a:p>
            <a:pPr marL="0" indent="0">
              <a:buNone/>
            </a:pPr>
            <a:r>
              <a:rPr lang="en-US" sz="4000" b="1" dirty="0"/>
              <a:t>TRADE</a:t>
            </a:r>
          </a:p>
        </p:txBody>
      </p:sp>
    </p:spTree>
    <p:extLst>
      <p:ext uri="{BB962C8B-B14F-4D97-AF65-F5344CB8AC3E}">
        <p14:creationId xmlns:p14="http://schemas.microsoft.com/office/powerpoint/2010/main" val="4196033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E15E8FC9-9868-5E44-AC78-78B8E53A5520}"/>
              </a:ext>
            </a:extLst>
          </p:cNvPr>
          <p:cNvSpPr>
            <a:spLocks noGrp="1"/>
          </p:cNvSpPr>
          <p:nvPr>
            <p:ph type="body" sz="quarter" idx="10"/>
          </p:nvPr>
        </p:nvSpPr>
        <p:spPr/>
        <p:txBody>
          <a:bodyPr/>
          <a:lstStyle/>
          <a:p>
            <a:r>
              <a:rPr lang="en-US" altLang="zh-CN" dirty="0">
                <a:solidFill>
                  <a:srgbClr val="000000"/>
                </a:solidFill>
                <a:latin typeface="Segoe UI"/>
                <a:ea typeface="微软雅黑"/>
              </a:rPr>
              <a:t>PART SIX Risk Management</a:t>
            </a:r>
            <a:endParaRPr lang="zh-CN" altLang="en-US" dirty="0">
              <a:solidFill>
                <a:srgbClr val="000000"/>
              </a:solidFill>
              <a:latin typeface="Segoe UI"/>
              <a:ea typeface="微软雅黑"/>
            </a:endParaRPr>
          </a:p>
        </p:txBody>
      </p:sp>
      <p:pic>
        <p:nvPicPr>
          <p:cNvPr id="5" name="Picture 4">
            <a:extLst>
              <a:ext uri="{FF2B5EF4-FFF2-40B4-BE49-F238E27FC236}">
                <a16:creationId xmlns:a16="http://schemas.microsoft.com/office/drawing/2014/main" id="{5ED1221A-23B0-1B43-A4E4-B7B1CEBC0058}"/>
              </a:ext>
            </a:extLst>
          </p:cNvPr>
          <p:cNvPicPr>
            <a:picLocks noChangeAspect="1"/>
          </p:cNvPicPr>
          <p:nvPr/>
        </p:nvPicPr>
        <p:blipFill>
          <a:blip r:embed="rId2"/>
          <a:stretch>
            <a:fillRect/>
          </a:stretch>
        </p:blipFill>
        <p:spPr>
          <a:xfrm>
            <a:off x="265304" y="743774"/>
            <a:ext cx="8163956" cy="5346700"/>
          </a:xfrm>
          <a:prstGeom prst="rect">
            <a:avLst/>
          </a:prstGeom>
        </p:spPr>
      </p:pic>
      <p:sp>
        <p:nvSpPr>
          <p:cNvPr id="6" name="Text Placeholder 9">
            <a:extLst>
              <a:ext uri="{FF2B5EF4-FFF2-40B4-BE49-F238E27FC236}">
                <a16:creationId xmlns:a16="http://schemas.microsoft.com/office/drawing/2014/main" id="{F65B32A6-1D18-F349-8257-C1E1A9F8F139}"/>
              </a:ext>
            </a:extLst>
          </p:cNvPr>
          <p:cNvSpPr txBox="1">
            <a:spLocks/>
          </p:cNvSpPr>
          <p:nvPr/>
        </p:nvSpPr>
        <p:spPr>
          <a:xfrm>
            <a:off x="9524183" y="446121"/>
            <a:ext cx="2297865" cy="1057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t>LONG SHORT</a:t>
            </a:r>
          </a:p>
        </p:txBody>
      </p:sp>
    </p:spTree>
    <p:extLst>
      <p:ext uri="{BB962C8B-B14F-4D97-AF65-F5344CB8AC3E}">
        <p14:creationId xmlns:p14="http://schemas.microsoft.com/office/powerpoint/2010/main" val="2702204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E2B87884-37D8-F54C-A571-79C0F12702C2}"/>
              </a:ext>
            </a:extLst>
          </p:cNvPr>
          <p:cNvSpPr>
            <a:spLocks noGrp="1"/>
          </p:cNvSpPr>
          <p:nvPr>
            <p:ph type="body" sz="quarter" idx="10"/>
          </p:nvPr>
        </p:nvSpPr>
        <p:spPr/>
        <p:txBody>
          <a:bodyPr/>
          <a:lstStyle/>
          <a:p>
            <a:r>
              <a:rPr lang="en-US" altLang="zh-CN" dirty="0">
                <a:solidFill>
                  <a:srgbClr val="000000"/>
                </a:solidFill>
                <a:latin typeface="Segoe UI"/>
                <a:ea typeface="微软雅黑"/>
              </a:rPr>
              <a:t>PART SIX Risk Management</a:t>
            </a:r>
            <a:endParaRPr lang="zh-CN" altLang="en-US" dirty="0">
              <a:solidFill>
                <a:srgbClr val="000000"/>
              </a:solidFill>
              <a:latin typeface="Segoe UI"/>
              <a:ea typeface="微软雅黑"/>
            </a:endParaRPr>
          </a:p>
        </p:txBody>
      </p:sp>
      <p:sp>
        <p:nvSpPr>
          <p:cNvPr id="6" name="Text Placeholder 7">
            <a:extLst>
              <a:ext uri="{FF2B5EF4-FFF2-40B4-BE49-F238E27FC236}">
                <a16:creationId xmlns:a16="http://schemas.microsoft.com/office/drawing/2014/main" id="{8E4EFAD5-3B1A-374B-AF1A-418D0DA80B78}"/>
              </a:ext>
            </a:extLst>
          </p:cNvPr>
          <p:cNvSpPr txBox="1">
            <a:spLocks/>
          </p:cNvSpPr>
          <p:nvPr/>
        </p:nvSpPr>
        <p:spPr>
          <a:xfrm>
            <a:off x="9678563" y="414866"/>
            <a:ext cx="2297865" cy="1449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t>BUY </a:t>
            </a:r>
          </a:p>
          <a:p>
            <a:pPr marL="0" indent="0">
              <a:buNone/>
            </a:pPr>
            <a:r>
              <a:rPr lang="en-US" sz="3600" b="1" dirty="0"/>
              <a:t>HOLD</a:t>
            </a:r>
          </a:p>
        </p:txBody>
      </p:sp>
      <p:pic>
        <p:nvPicPr>
          <p:cNvPr id="8" name="Picture 7">
            <a:extLst>
              <a:ext uri="{FF2B5EF4-FFF2-40B4-BE49-F238E27FC236}">
                <a16:creationId xmlns:a16="http://schemas.microsoft.com/office/drawing/2014/main" id="{F346FEE8-7548-CB41-9DB2-07AE956AEA7F}"/>
              </a:ext>
            </a:extLst>
          </p:cNvPr>
          <p:cNvPicPr>
            <a:picLocks noChangeAspect="1"/>
          </p:cNvPicPr>
          <p:nvPr/>
        </p:nvPicPr>
        <p:blipFill>
          <a:blip r:embed="rId2"/>
          <a:stretch>
            <a:fillRect/>
          </a:stretch>
        </p:blipFill>
        <p:spPr>
          <a:xfrm>
            <a:off x="364671" y="609600"/>
            <a:ext cx="7543800" cy="5892800"/>
          </a:xfrm>
          <a:prstGeom prst="rect">
            <a:avLst/>
          </a:prstGeom>
        </p:spPr>
      </p:pic>
    </p:spTree>
    <p:extLst>
      <p:ext uri="{BB962C8B-B14F-4D97-AF65-F5344CB8AC3E}">
        <p14:creationId xmlns:p14="http://schemas.microsoft.com/office/powerpoint/2010/main" val="137277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just"/>
            <a:r>
              <a:rPr lang="en-US" altLang="zh-CN" dirty="0"/>
              <a:t>Stock Price -- Closing</a:t>
            </a:r>
            <a:endParaRPr lang="zh-CN" altLang="en-US" dirty="0"/>
          </a:p>
        </p:txBody>
      </p:sp>
      <p:pic>
        <p:nvPicPr>
          <p:cNvPr id="35" name="Picture 34">
            <a:extLst>
              <a:ext uri="{FF2B5EF4-FFF2-40B4-BE49-F238E27FC236}">
                <a16:creationId xmlns:a16="http://schemas.microsoft.com/office/drawing/2014/main" id="{A90DEBEA-BF9F-0247-BCDD-3D0066CBE6A6}"/>
              </a:ext>
            </a:extLst>
          </p:cNvPr>
          <p:cNvPicPr>
            <a:picLocks noChangeAspect="1"/>
          </p:cNvPicPr>
          <p:nvPr/>
        </p:nvPicPr>
        <p:blipFill>
          <a:blip r:embed="rId3"/>
          <a:stretch>
            <a:fillRect/>
          </a:stretch>
        </p:blipFill>
        <p:spPr>
          <a:xfrm>
            <a:off x="393539" y="1113711"/>
            <a:ext cx="6516547" cy="2798532"/>
          </a:xfrm>
          <a:prstGeom prst="rect">
            <a:avLst/>
          </a:prstGeom>
        </p:spPr>
      </p:pic>
      <p:pic>
        <p:nvPicPr>
          <p:cNvPr id="36" name="Picture 35">
            <a:extLst>
              <a:ext uri="{FF2B5EF4-FFF2-40B4-BE49-F238E27FC236}">
                <a16:creationId xmlns:a16="http://schemas.microsoft.com/office/drawing/2014/main" id="{D37A1E9B-0621-B746-8DB7-2520DEAF879D}"/>
              </a:ext>
            </a:extLst>
          </p:cNvPr>
          <p:cNvPicPr>
            <a:picLocks noChangeAspect="1"/>
          </p:cNvPicPr>
          <p:nvPr/>
        </p:nvPicPr>
        <p:blipFill>
          <a:blip r:embed="rId4"/>
          <a:stretch>
            <a:fillRect/>
          </a:stretch>
        </p:blipFill>
        <p:spPr>
          <a:xfrm>
            <a:off x="7043282" y="1113711"/>
            <a:ext cx="4874660" cy="2798532"/>
          </a:xfrm>
          <a:prstGeom prst="rect">
            <a:avLst/>
          </a:prstGeom>
        </p:spPr>
      </p:pic>
      <p:pic>
        <p:nvPicPr>
          <p:cNvPr id="37" name="Picture 36">
            <a:extLst>
              <a:ext uri="{FF2B5EF4-FFF2-40B4-BE49-F238E27FC236}">
                <a16:creationId xmlns:a16="http://schemas.microsoft.com/office/drawing/2014/main" id="{A4F79821-8A44-C640-91A0-642BC13A88C2}"/>
              </a:ext>
            </a:extLst>
          </p:cNvPr>
          <p:cNvPicPr>
            <a:picLocks noChangeAspect="1"/>
          </p:cNvPicPr>
          <p:nvPr/>
        </p:nvPicPr>
        <p:blipFill>
          <a:blip r:embed="rId5"/>
          <a:stretch>
            <a:fillRect/>
          </a:stretch>
        </p:blipFill>
        <p:spPr>
          <a:xfrm>
            <a:off x="393539" y="4051139"/>
            <a:ext cx="3771137" cy="2415529"/>
          </a:xfrm>
          <a:prstGeom prst="rect">
            <a:avLst/>
          </a:prstGeom>
        </p:spPr>
      </p:pic>
      <p:pic>
        <p:nvPicPr>
          <p:cNvPr id="38" name="Picture 37">
            <a:extLst>
              <a:ext uri="{FF2B5EF4-FFF2-40B4-BE49-F238E27FC236}">
                <a16:creationId xmlns:a16="http://schemas.microsoft.com/office/drawing/2014/main" id="{B01A1080-A6A7-AE46-9B62-552FA09E8522}"/>
              </a:ext>
            </a:extLst>
          </p:cNvPr>
          <p:cNvPicPr>
            <a:picLocks noChangeAspect="1"/>
          </p:cNvPicPr>
          <p:nvPr/>
        </p:nvPicPr>
        <p:blipFill>
          <a:blip r:embed="rId6"/>
          <a:stretch>
            <a:fillRect/>
          </a:stretch>
        </p:blipFill>
        <p:spPr>
          <a:xfrm>
            <a:off x="4289367" y="4051139"/>
            <a:ext cx="3790022" cy="2438300"/>
          </a:xfrm>
          <a:prstGeom prst="rect">
            <a:avLst/>
          </a:prstGeom>
        </p:spPr>
      </p:pic>
      <p:pic>
        <p:nvPicPr>
          <p:cNvPr id="39" name="Picture 38">
            <a:extLst>
              <a:ext uri="{FF2B5EF4-FFF2-40B4-BE49-F238E27FC236}">
                <a16:creationId xmlns:a16="http://schemas.microsoft.com/office/drawing/2014/main" id="{F341771F-9052-4845-8B05-5D94AB56B8AA}"/>
              </a:ext>
            </a:extLst>
          </p:cNvPr>
          <p:cNvPicPr>
            <a:picLocks noChangeAspect="1"/>
          </p:cNvPicPr>
          <p:nvPr/>
        </p:nvPicPr>
        <p:blipFill>
          <a:blip r:embed="rId7"/>
          <a:stretch>
            <a:fillRect/>
          </a:stretch>
        </p:blipFill>
        <p:spPr>
          <a:xfrm>
            <a:off x="8204080" y="4051140"/>
            <a:ext cx="3777058" cy="2438299"/>
          </a:xfrm>
          <a:prstGeom prst="rect">
            <a:avLst/>
          </a:prstGeom>
        </p:spPr>
      </p:pic>
      <p:sp>
        <p:nvSpPr>
          <p:cNvPr id="40" name="TextBox 39">
            <a:extLst>
              <a:ext uri="{FF2B5EF4-FFF2-40B4-BE49-F238E27FC236}">
                <a16:creationId xmlns:a16="http://schemas.microsoft.com/office/drawing/2014/main" id="{2A213040-9AB4-C64E-BFD3-097A0C33A02E}"/>
              </a:ext>
            </a:extLst>
          </p:cNvPr>
          <p:cNvSpPr txBox="1"/>
          <p:nvPr/>
        </p:nvSpPr>
        <p:spPr>
          <a:xfrm>
            <a:off x="2151420" y="4347555"/>
            <a:ext cx="1484320" cy="369332"/>
          </a:xfrm>
          <a:prstGeom prst="rect">
            <a:avLst/>
          </a:prstGeom>
          <a:noFill/>
        </p:spPr>
        <p:txBody>
          <a:bodyPr wrap="square" rtlCol="0">
            <a:spAutoFit/>
          </a:bodyPr>
          <a:lstStyle/>
          <a:p>
            <a:r>
              <a:rPr lang="en-US" dirty="0"/>
              <a:t>2016 Q1</a:t>
            </a:r>
          </a:p>
        </p:txBody>
      </p:sp>
      <p:sp>
        <p:nvSpPr>
          <p:cNvPr id="41" name="TextBox 40">
            <a:extLst>
              <a:ext uri="{FF2B5EF4-FFF2-40B4-BE49-F238E27FC236}">
                <a16:creationId xmlns:a16="http://schemas.microsoft.com/office/drawing/2014/main" id="{23ED09DD-9855-3949-A241-AF1F475C287A}"/>
              </a:ext>
            </a:extLst>
          </p:cNvPr>
          <p:cNvSpPr txBox="1"/>
          <p:nvPr/>
        </p:nvSpPr>
        <p:spPr>
          <a:xfrm>
            <a:off x="5980167" y="4370708"/>
            <a:ext cx="1313262" cy="369332"/>
          </a:xfrm>
          <a:prstGeom prst="rect">
            <a:avLst/>
          </a:prstGeom>
          <a:noFill/>
        </p:spPr>
        <p:txBody>
          <a:bodyPr wrap="square" rtlCol="0">
            <a:spAutoFit/>
          </a:bodyPr>
          <a:lstStyle/>
          <a:p>
            <a:r>
              <a:rPr lang="en-US" dirty="0"/>
              <a:t>2017 Q1</a:t>
            </a:r>
          </a:p>
        </p:txBody>
      </p:sp>
      <p:sp>
        <p:nvSpPr>
          <p:cNvPr id="42" name="TextBox 41">
            <a:extLst>
              <a:ext uri="{FF2B5EF4-FFF2-40B4-BE49-F238E27FC236}">
                <a16:creationId xmlns:a16="http://schemas.microsoft.com/office/drawing/2014/main" id="{7691E4A8-13EF-8E4E-ACC7-9700D307669C}"/>
              </a:ext>
            </a:extLst>
          </p:cNvPr>
          <p:cNvSpPr txBox="1"/>
          <p:nvPr/>
        </p:nvSpPr>
        <p:spPr>
          <a:xfrm>
            <a:off x="10400989" y="4347555"/>
            <a:ext cx="1153702" cy="369332"/>
          </a:xfrm>
          <a:prstGeom prst="rect">
            <a:avLst/>
          </a:prstGeom>
          <a:noFill/>
        </p:spPr>
        <p:txBody>
          <a:bodyPr wrap="square" rtlCol="0">
            <a:spAutoFit/>
          </a:bodyPr>
          <a:lstStyle/>
          <a:p>
            <a:r>
              <a:rPr lang="en-US" dirty="0"/>
              <a:t>2018 Q1</a:t>
            </a:r>
          </a:p>
        </p:txBody>
      </p:sp>
    </p:spTree>
    <p:extLst>
      <p:ext uri="{BB962C8B-B14F-4D97-AF65-F5344CB8AC3E}">
        <p14:creationId xmlns:p14="http://schemas.microsoft.com/office/powerpoint/2010/main" val="283507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en-US" altLang="zh-CN" dirty="0"/>
              <a:t>Background</a:t>
            </a:r>
            <a:endParaRPr kumimoji="1" lang="zh-CN" altLang="en-US" dirty="0"/>
          </a:p>
        </p:txBody>
      </p:sp>
      <p:pic>
        <p:nvPicPr>
          <p:cNvPr id="34" name="Picture 33">
            <a:extLst>
              <a:ext uri="{FF2B5EF4-FFF2-40B4-BE49-F238E27FC236}">
                <a16:creationId xmlns:a16="http://schemas.microsoft.com/office/drawing/2014/main" id="{17D738D5-E99F-AD4E-918A-998E49D4AF9D}"/>
              </a:ext>
            </a:extLst>
          </p:cNvPr>
          <p:cNvPicPr>
            <a:picLocks noChangeAspect="1"/>
          </p:cNvPicPr>
          <p:nvPr/>
        </p:nvPicPr>
        <p:blipFill>
          <a:blip r:embed="rId3"/>
          <a:stretch>
            <a:fillRect/>
          </a:stretch>
        </p:blipFill>
        <p:spPr>
          <a:xfrm>
            <a:off x="243068" y="1040866"/>
            <a:ext cx="7295322" cy="2835798"/>
          </a:xfrm>
          <a:prstGeom prst="rect">
            <a:avLst/>
          </a:prstGeom>
        </p:spPr>
      </p:pic>
      <p:pic>
        <p:nvPicPr>
          <p:cNvPr id="35" name="Picture 34">
            <a:extLst>
              <a:ext uri="{FF2B5EF4-FFF2-40B4-BE49-F238E27FC236}">
                <a16:creationId xmlns:a16="http://schemas.microsoft.com/office/drawing/2014/main" id="{1769A41E-23D3-6547-A3AC-3FBCE31B803D}"/>
              </a:ext>
            </a:extLst>
          </p:cNvPr>
          <p:cNvPicPr>
            <a:picLocks noChangeAspect="1"/>
          </p:cNvPicPr>
          <p:nvPr/>
        </p:nvPicPr>
        <p:blipFill>
          <a:blip r:embed="rId4"/>
          <a:stretch>
            <a:fillRect/>
          </a:stretch>
        </p:blipFill>
        <p:spPr>
          <a:xfrm>
            <a:off x="7708738" y="1040866"/>
            <a:ext cx="4240435" cy="2835798"/>
          </a:xfrm>
          <a:prstGeom prst="rect">
            <a:avLst/>
          </a:prstGeom>
        </p:spPr>
      </p:pic>
      <p:pic>
        <p:nvPicPr>
          <p:cNvPr id="36" name="Picture 35">
            <a:extLst>
              <a:ext uri="{FF2B5EF4-FFF2-40B4-BE49-F238E27FC236}">
                <a16:creationId xmlns:a16="http://schemas.microsoft.com/office/drawing/2014/main" id="{ED5E8C1B-F721-374F-916F-1098E74DE447}"/>
              </a:ext>
            </a:extLst>
          </p:cNvPr>
          <p:cNvPicPr>
            <a:picLocks noChangeAspect="1"/>
          </p:cNvPicPr>
          <p:nvPr/>
        </p:nvPicPr>
        <p:blipFill>
          <a:blip r:embed="rId5"/>
          <a:stretch>
            <a:fillRect/>
          </a:stretch>
        </p:blipFill>
        <p:spPr>
          <a:xfrm>
            <a:off x="277957" y="4039189"/>
            <a:ext cx="3740879" cy="2420389"/>
          </a:xfrm>
          <a:prstGeom prst="rect">
            <a:avLst/>
          </a:prstGeom>
        </p:spPr>
      </p:pic>
      <p:pic>
        <p:nvPicPr>
          <p:cNvPr id="37" name="Picture 36">
            <a:extLst>
              <a:ext uri="{FF2B5EF4-FFF2-40B4-BE49-F238E27FC236}">
                <a16:creationId xmlns:a16="http://schemas.microsoft.com/office/drawing/2014/main" id="{1D915F19-054B-DF4A-B5BA-BE04D845F073}"/>
              </a:ext>
            </a:extLst>
          </p:cNvPr>
          <p:cNvPicPr>
            <a:picLocks noChangeAspect="1"/>
          </p:cNvPicPr>
          <p:nvPr/>
        </p:nvPicPr>
        <p:blipFill>
          <a:blip r:embed="rId6"/>
          <a:stretch>
            <a:fillRect/>
          </a:stretch>
        </p:blipFill>
        <p:spPr>
          <a:xfrm>
            <a:off x="4109013" y="4027990"/>
            <a:ext cx="3985582" cy="2442788"/>
          </a:xfrm>
          <a:prstGeom prst="rect">
            <a:avLst/>
          </a:prstGeom>
        </p:spPr>
      </p:pic>
      <p:pic>
        <p:nvPicPr>
          <p:cNvPr id="38" name="Picture 37">
            <a:extLst>
              <a:ext uri="{FF2B5EF4-FFF2-40B4-BE49-F238E27FC236}">
                <a16:creationId xmlns:a16="http://schemas.microsoft.com/office/drawing/2014/main" id="{105E8AC8-A6FB-4441-88B7-245A9E32EBF7}"/>
              </a:ext>
            </a:extLst>
          </p:cNvPr>
          <p:cNvPicPr>
            <a:picLocks noChangeAspect="1"/>
          </p:cNvPicPr>
          <p:nvPr/>
        </p:nvPicPr>
        <p:blipFill>
          <a:blip r:embed="rId7"/>
          <a:stretch>
            <a:fillRect/>
          </a:stretch>
        </p:blipFill>
        <p:spPr>
          <a:xfrm>
            <a:off x="8187284" y="4035954"/>
            <a:ext cx="3761889" cy="2412425"/>
          </a:xfrm>
          <a:prstGeom prst="rect">
            <a:avLst/>
          </a:prstGeom>
        </p:spPr>
      </p:pic>
      <p:sp>
        <p:nvSpPr>
          <p:cNvPr id="39" name="TextBox 38">
            <a:extLst>
              <a:ext uri="{FF2B5EF4-FFF2-40B4-BE49-F238E27FC236}">
                <a16:creationId xmlns:a16="http://schemas.microsoft.com/office/drawing/2014/main" id="{F22AB995-4EF7-DB4D-B16F-09ADAB38D930}"/>
              </a:ext>
            </a:extLst>
          </p:cNvPr>
          <p:cNvSpPr txBox="1"/>
          <p:nvPr/>
        </p:nvSpPr>
        <p:spPr>
          <a:xfrm>
            <a:off x="2500156" y="4480236"/>
            <a:ext cx="1484320" cy="369332"/>
          </a:xfrm>
          <a:prstGeom prst="rect">
            <a:avLst/>
          </a:prstGeom>
          <a:noFill/>
        </p:spPr>
        <p:txBody>
          <a:bodyPr wrap="square" rtlCol="0">
            <a:spAutoFit/>
          </a:bodyPr>
          <a:lstStyle/>
          <a:p>
            <a:r>
              <a:rPr lang="en-US" dirty="0"/>
              <a:t>2016 Q1</a:t>
            </a:r>
          </a:p>
        </p:txBody>
      </p:sp>
      <p:sp>
        <p:nvSpPr>
          <p:cNvPr id="40" name="TextBox 39">
            <a:extLst>
              <a:ext uri="{FF2B5EF4-FFF2-40B4-BE49-F238E27FC236}">
                <a16:creationId xmlns:a16="http://schemas.microsoft.com/office/drawing/2014/main" id="{B8046598-86DD-D149-A308-F2F62B4D7C89}"/>
              </a:ext>
            </a:extLst>
          </p:cNvPr>
          <p:cNvSpPr txBox="1"/>
          <p:nvPr/>
        </p:nvSpPr>
        <p:spPr>
          <a:xfrm>
            <a:off x="6389545" y="4480236"/>
            <a:ext cx="1148845" cy="369332"/>
          </a:xfrm>
          <a:prstGeom prst="rect">
            <a:avLst/>
          </a:prstGeom>
          <a:noFill/>
        </p:spPr>
        <p:txBody>
          <a:bodyPr wrap="square" rtlCol="0">
            <a:spAutoFit/>
          </a:bodyPr>
          <a:lstStyle/>
          <a:p>
            <a:r>
              <a:rPr lang="en-US" dirty="0"/>
              <a:t>2017 Q1</a:t>
            </a:r>
          </a:p>
        </p:txBody>
      </p:sp>
      <p:sp>
        <p:nvSpPr>
          <p:cNvPr id="41" name="TextBox 40">
            <a:extLst>
              <a:ext uri="{FF2B5EF4-FFF2-40B4-BE49-F238E27FC236}">
                <a16:creationId xmlns:a16="http://schemas.microsoft.com/office/drawing/2014/main" id="{D924CD19-3A3B-1142-B3D2-804E2418C198}"/>
              </a:ext>
            </a:extLst>
          </p:cNvPr>
          <p:cNvSpPr txBox="1"/>
          <p:nvPr/>
        </p:nvSpPr>
        <p:spPr>
          <a:xfrm>
            <a:off x="10557993" y="4480236"/>
            <a:ext cx="1153702" cy="369332"/>
          </a:xfrm>
          <a:prstGeom prst="rect">
            <a:avLst/>
          </a:prstGeom>
          <a:noFill/>
        </p:spPr>
        <p:txBody>
          <a:bodyPr wrap="square" rtlCol="0">
            <a:spAutoFit/>
          </a:bodyPr>
          <a:lstStyle/>
          <a:p>
            <a:r>
              <a:rPr lang="en-US" dirty="0"/>
              <a:t>2018 Q1</a:t>
            </a:r>
          </a:p>
        </p:txBody>
      </p:sp>
    </p:spTree>
    <p:extLst>
      <p:ext uri="{BB962C8B-B14F-4D97-AF65-F5344CB8AC3E}">
        <p14:creationId xmlns:p14="http://schemas.microsoft.com/office/powerpoint/2010/main" val="322614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en-US" altLang="zh-CN" dirty="0"/>
              <a:t>Background</a:t>
            </a:r>
            <a:endParaRPr kumimoji="1" lang="zh-CN" altLang="en-US" dirty="0"/>
          </a:p>
        </p:txBody>
      </p:sp>
      <p:pic>
        <p:nvPicPr>
          <p:cNvPr id="11" name="Picture 10">
            <a:extLst>
              <a:ext uri="{FF2B5EF4-FFF2-40B4-BE49-F238E27FC236}">
                <a16:creationId xmlns:a16="http://schemas.microsoft.com/office/drawing/2014/main" id="{C64AD27B-5984-AB4D-810B-17C15803485D}"/>
              </a:ext>
            </a:extLst>
          </p:cNvPr>
          <p:cNvPicPr>
            <a:picLocks noChangeAspect="1"/>
          </p:cNvPicPr>
          <p:nvPr/>
        </p:nvPicPr>
        <p:blipFill>
          <a:blip r:embed="rId3"/>
          <a:stretch>
            <a:fillRect/>
          </a:stretch>
        </p:blipFill>
        <p:spPr>
          <a:xfrm>
            <a:off x="556798" y="1023918"/>
            <a:ext cx="11017886" cy="3042006"/>
          </a:xfrm>
          <a:prstGeom prst="rect">
            <a:avLst/>
          </a:prstGeom>
        </p:spPr>
      </p:pic>
      <p:pic>
        <p:nvPicPr>
          <p:cNvPr id="12" name="Picture 11">
            <a:extLst>
              <a:ext uri="{FF2B5EF4-FFF2-40B4-BE49-F238E27FC236}">
                <a16:creationId xmlns:a16="http://schemas.microsoft.com/office/drawing/2014/main" id="{C96D6980-EFE7-5D4D-AD01-540E883F174C}"/>
              </a:ext>
            </a:extLst>
          </p:cNvPr>
          <p:cNvPicPr>
            <a:picLocks noChangeAspect="1"/>
          </p:cNvPicPr>
          <p:nvPr/>
        </p:nvPicPr>
        <p:blipFill>
          <a:blip r:embed="rId4"/>
          <a:stretch>
            <a:fillRect/>
          </a:stretch>
        </p:blipFill>
        <p:spPr>
          <a:xfrm>
            <a:off x="4445891" y="4177438"/>
            <a:ext cx="3735649" cy="2536436"/>
          </a:xfrm>
          <a:prstGeom prst="rect">
            <a:avLst/>
          </a:prstGeom>
        </p:spPr>
      </p:pic>
      <p:sp>
        <p:nvSpPr>
          <p:cNvPr id="13" name="TextBox 12">
            <a:extLst>
              <a:ext uri="{FF2B5EF4-FFF2-40B4-BE49-F238E27FC236}">
                <a16:creationId xmlns:a16="http://schemas.microsoft.com/office/drawing/2014/main" id="{DA9DBA3B-6F23-3643-88A7-59EE30A87C6A}"/>
              </a:ext>
            </a:extLst>
          </p:cNvPr>
          <p:cNvSpPr txBox="1"/>
          <p:nvPr/>
        </p:nvSpPr>
        <p:spPr>
          <a:xfrm>
            <a:off x="6065741" y="4525701"/>
            <a:ext cx="1750202" cy="369332"/>
          </a:xfrm>
          <a:prstGeom prst="rect">
            <a:avLst/>
          </a:prstGeom>
          <a:noFill/>
        </p:spPr>
        <p:txBody>
          <a:bodyPr wrap="square" rtlCol="0">
            <a:spAutoFit/>
          </a:bodyPr>
          <a:lstStyle/>
          <a:p>
            <a:r>
              <a:rPr lang="en-US" dirty="0"/>
              <a:t>Density Plot</a:t>
            </a:r>
          </a:p>
        </p:txBody>
      </p:sp>
    </p:spTree>
    <p:extLst>
      <p:ext uri="{BB962C8B-B14F-4D97-AF65-F5344CB8AC3E}">
        <p14:creationId xmlns:p14="http://schemas.microsoft.com/office/powerpoint/2010/main" val="21324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Facebook Stock Return Analysis</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859031536"/>
      </p:ext>
    </p:extLst>
  </p:cSld>
  <p:clrMapOvr>
    <a:masterClrMapping/>
  </p:clrMapOvr>
  <p:transition spd="med">
    <p:pull/>
  </p:transition>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484</TotalTime>
  <Words>2067</Words>
  <Application>Microsoft Office PowerPoint</Application>
  <PresentationFormat>Widescreen</PresentationFormat>
  <Paragraphs>313</Paragraphs>
  <Slides>56</Slides>
  <Notes>51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等线</vt:lpstr>
      <vt:lpstr>微软雅黑</vt:lpstr>
      <vt:lpstr>微软雅黑</vt:lpstr>
      <vt:lpstr>Arial</vt:lpstr>
      <vt:lpstr>Century Gothic</vt:lpstr>
      <vt:lpstr>Helvetica Neue</vt:lpstr>
      <vt:lpstr>Segoe UI</vt:lpstr>
      <vt:lpstr>Segoe UI Light</vt:lpstr>
      <vt:lpstr>模板页面</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Tripti Santani</cp:lastModifiedBy>
  <cp:revision>147</cp:revision>
  <dcterms:created xsi:type="dcterms:W3CDTF">2015-08-18T02:51:41Z</dcterms:created>
  <dcterms:modified xsi:type="dcterms:W3CDTF">2020-07-27T08:50:03Z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2017-12-21T08:36:47.5786057Z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